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</p:sldMasterIdLst>
  <p:notesMasterIdLst>
    <p:notesMasterId r:id="rId10"/>
  </p:notesMasterIdLst>
  <p:handoutMasterIdLst>
    <p:handoutMasterId r:id="rId11"/>
  </p:handoutMasterIdLst>
  <p:sldIdLst>
    <p:sldId id="600" r:id="rId2"/>
    <p:sldId id="616" r:id="rId3"/>
    <p:sldId id="617" r:id="rId4"/>
    <p:sldId id="618" r:id="rId5"/>
    <p:sldId id="622" r:id="rId6"/>
    <p:sldId id="620" r:id="rId7"/>
    <p:sldId id="556" r:id="rId8"/>
    <p:sldId id="552" r:id="rId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29AC"/>
    <a:srgbClr val="00800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 autoAdjust="0"/>
    <p:restoredTop sz="96433" autoAdjust="0"/>
  </p:normalViewPr>
  <p:slideViewPr>
    <p:cSldViewPr>
      <p:cViewPr varScale="1">
        <p:scale>
          <a:sx n="82" d="100"/>
          <a:sy n="82" d="100"/>
        </p:scale>
        <p:origin x="581" y="67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342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ABCF35-8B55-41F9-A19A-CC8A6BFA493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90058CA-53F6-4E55-B48E-C8BCBB9C1DB9}">
      <dgm:prSet phldrT="[Текст]" custT="1"/>
      <dgm:spPr/>
      <dgm:t>
        <a:bodyPr/>
        <a:lstStyle/>
        <a:p>
          <a:r>
            <a:rPr lang="ru-RU" sz="2000" b="1" dirty="0"/>
            <a:t>Сопротивление </a:t>
          </a:r>
          <a:r>
            <a:rPr lang="ru-RU" sz="2000" b="0" dirty="0"/>
            <a:t>значительного числа руководителей корпораций нововведениям. </a:t>
          </a:r>
          <a:r>
            <a:rPr lang="ru-RU" sz="2000" b="1" dirty="0"/>
            <a:t>Недоверие </a:t>
          </a:r>
          <a:r>
            <a:rPr lang="ru-RU" sz="2000" b="0" dirty="0"/>
            <a:t>к бизнес-школам вследствие неорганизованности рынка ДПО и присутствия на нем «бракоделов»</a:t>
          </a:r>
        </a:p>
      </dgm:t>
    </dgm:pt>
    <dgm:pt modelId="{F0233BEF-B3C9-48FC-B51B-144920BEF05F}" type="parTrans" cxnId="{2B597467-2D9B-4635-87D1-AD97F23A902B}">
      <dgm:prSet/>
      <dgm:spPr/>
      <dgm:t>
        <a:bodyPr/>
        <a:lstStyle/>
        <a:p>
          <a:endParaRPr lang="ru-RU" sz="2400"/>
        </a:p>
      </dgm:t>
    </dgm:pt>
    <dgm:pt modelId="{E4E54D81-A837-415E-B280-07303A72DA6C}" type="sibTrans" cxnId="{2B597467-2D9B-4635-87D1-AD97F23A902B}">
      <dgm:prSet/>
      <dgm:spPr/>
      <dgm:t>
        <a:bodyPr/>
        <a:lstStyle/>
        <a:p>
          <a:endParaRPr lang="ru-RU" sz="2400"/>
        </a:p>
      </dgm:t>
    </dgm:pt>
    <dgm:pt modelId="{42BC15F1-4F01-45B5-92B8-AD19403A2450}">
      <dgm:prSet phldrT="[Текст]" custT="1"/>
      <dgm:spPr/>
      <dgm:t>
        <a:bodyPr/>
        <a:lstStyle/>
        <a:p>
          <a:r>
            <a:rPr lang="ru-RU" sz="2000" b="1" dirty="0"/>
            <a:t>Ограниченность</a:t>
          </a:r>
          <a:r>
            <a:rPr lang="ru-RU" sz="2000" dirty="0"/>
            <a:t> состава высококвалифицированных экспертов-консультантов бизнес-школ (главным образом в связи с недочетами управления высшим и дополнительным образованием в постперестроечный период )</a:t>
          </a:r>
        </a:p>
      </dgm:t>
    </dgm:pt>
    <dgm:pt modelId="{0C3A7269-F8DC-4FD9-9915-B05F1162D467}" type="parTrans" cxnId="{9B3E94A3-43D5-4E38-A275-F9ECB586A221}">
      <dgm:prSet/>
      <dgm:spPr/>
      <dgm:t>
        <a:bodyPr/>
        <a:lstStyle/>
        <a:p>
          <a:endParaRPr lang="ru-RU" sz="2400"/>
        </a:p>
      </dgm:t>
    </dgm:pt>
    <dgm:pt modelId="{2E81CB4D-8711-4A13-BCA9-B66CF5471E74}" type="sibTrans" cxnId="{9B3E94A3-43D5-4E38-A275-F9ECB586A221}">
      <dgm:prSet/>
      <dgm:spPr/>
      <dgm:t>
        <a:bodyPr/>
        <a:lstStyle/>
        <a:p>
          <a:endParaRPr lang="ru-RU" sz="2400"/>
        </a:p>
      </dgm:t>
    </dgm:pt>
    <dgm:pt modelId="{CE7F8138-6D3A-4FCB-847F-17D0A138E228}">
      <dgm:prSet phldrT="[Текст]" custT="1"/>
      <dgm:spPr/>
      <dgm:t>
        <a:bodyPr/>
        <a:lstStyle/>
        <a:p>
          <a:r>
            <a:rPr lang="ru-RU" sz="2000" b="0" dirty="0"/>
            <a:t>Разобщенность бизнес-школ, их </a:t>
          </a:r>
          <a:r>
            <a:rPr lang="ru-RU" sz="2000" b="1" dirty="0"/>
            <a:t>слабое взаимодействие </a:t>
          </a:r>
          <a:r>
            <a:rPr lang="ru-RU" sz="2000" b="0" dirty="0"/>
            <a:t>с техническими университетами и инновационными центрами</a:t>
          </a:r>
        </a:p>
      </dgm:t>
    </dgm:pt>
    <dgm:pt modelId="{C5B303A4-59D9-4E4D-B525-40D31D68A12E}" type="parTrans" cxnId="{E18D6746-9508-4015-8328-A8683D85ADCF}">
      <dgm:prSet/>
      <dgm:spPr/>
      <dgm:t>
        <a:bodyPr/>
        <a:lstStyle/>
        <a:p>
          <a:endParaRPr lang="ru-RU" sz="2400"/>
        </a:p>
      </dgm:t>
    </dgm:pt>
    <dgm:pt modelId="{44BC6816-1CD1-490A-BBB4-55516309EBD4}" type="sibTrans" cxnId="{E18D6746-9508-4015-8328-A8683D85ADCF}">
      <dgm:prSet/>
      <dgm:spPr/>
      <dgm:t>
        <a:bodyPr/>
        <a:lstStyle/>
        <a:p>
          <a:endParaRPr lang="ru-RU" sz="2400"/>
        </a:p>
      </dgm:t>
    </dgm:pt>
    <dgm:pt modelId="{F37CF650-AEEF-4033-A76C-ABEB6FFB9CF3}">
      <dgm:prSet phldrT="[Текст]" custT="1"/>
      <dgm:spPr/>
      <dgm:t>
        <a:bodyPr/>
        <a:lstStyle/>
        <a:p>
          <a:r>
            <a:rPr lang="ru-RU" sz="2000" dirty="0"/>
            <a:t> </a:t>
          </a:r>
          <a:r>
            <a:rPr lang="ru-RU" sz="2000" b="1" dirty="0"/>
            <a:t>Недостаточная</a:t>
          </a:r>
          <a:r>
            <a:rPr lang="ru-RU" sz="2000" dirty="0"/>
            <a:t> государственная поддержка бизнес-образования и консалтинга в части популяризации идей и механизмов </a:t>
          </a:r>
          <a:r>
            <a:rPr lang="ru-RU" sz="2000" u="sng" dirty="0"/>
            <a:t>устойчивого развития, прогрессивных форм ведения корпоративного бизнеса</a:t>
          </a:r>
        </a:p>
      </dgm:t>
    </dgm:pt>
    <dgm:pt modelId="{D7D7F9BE-DA37-44F5-B22D-31958D528F84}" type="parTrans" cxnId="{E74CEA4F-3316-441A-BBF7-FD5F143AFE10}">
      <dgm:prSet/>
      <dgm:spPr/>
      <dgm:t>
        <a:bodyPr/>
        <a:lstStyle/>
        <a:p>
          <a:endParaRPr lang="ru-RU" sz="2400"/>
        </a:p>
      </dgm:t>
    </dgm:pt>
    <dgm:pt modelId="{FA76768F-62F9-4DB2-B0BD-6265849D7E22}" type="sibTrans" cxnId="{E74CEA4F-3316-441A-BBF7-FD5F143AFE10}">
      <dgm:prSet/>
      <dgm:spPr/>
      <dgm:t>
        <a:bodyPr/>
        <a:lstStyle/>
        <a:p>
          <a:endParaRPr lang="ru-RU" sz="2400"/>
        </a:p>
      </dgm:t>
    </dgm:pt>
    <dgm:pt modelId="{6A089D47-D5A0-41CB-8691-FE9B730CA61A}">
      <dgm:prSet phldrT="[Текст]" custT="1"/>
      <dgm:spPr/>
      <dgm:t>
        <a:bodyPr/>
        <a:lstStyle/>
        <a:p>
          <a:r>
            <a:rPr lang="ru-RU" sz="2000" b="1" dirty="0"/>
            <a:t>Слабая заинтересованность </a:t>
          </a:r>
          <a:r>
            <a:rPr lang="ru-RU" sz="2000" dirty="0"/>
            <a:t>значительного числа сотрудников корпораций в приобретении </a:t>
          </a:r>
          <a:r>
            <a:rPr lang="ru-RU" sz="2000" u="sng" dirty="0"/>
            <a:t>знаний и развитии компетенций</a:t>
          </a:r>
          <a:r>
            <a:rPr lang="ru-RU" sz="2000" dirty="0"/>
            <a:t> (в том числе вследствие неэффективных систем оценки и оплаты их труда)</a:t>
          </a:r>
        </a:p>
      </dgm:t>
    </dgm:pt>
    <dgm:pt modelId="{DDF42041-F309-4001-B9A8-13C8C3AAB288}" type="parTrans" cxnId="{C5974A60-2A79-4D2F-92B2-9DCD0F5C926E}">
      <dgm:prSet/>
      <dgm:spPr/>
      <dgm:t>
        <a:bodyPr/>
        <a:lstStyle/>
        <a:p>
          <a:endParaRPr lang="ru-RU" sz="2400"/>
        </a:p>
      </dgm:t>
    </dgm:pt>
    <dgm:pt modelId="{3D2F886D-5C3B-401C-9C2A-5EDDB0708819}" type="sibTrans" cxnId="{C5974A60-2A79-4D2F-92B2-9DCD0F5C926E}">
      <dgm:prSet/>
      <dgm:spPr/>
      <dgm:t>
        <a:bodyPr/>
        <a:lstStyle/>
        <a:p>
          <a:endParaRPr lang="ru-RU" sz="2400"/>
        </a:p>
      </dgm:t>
    </dgm:pt>
    <dgm:pt modelId="{BDE90C42-A5D4-4F2F-9B2B-0E9BEBE1FA28}">
      <dgm:prSet phldrT="[Текст]" custT="1"/>
      <dgm:spPr/>
      <dgm:t>
        <a:bodyPr/>
        <a:lstStyle/>
        <a:p>
          <a:r>
            <a:rPr lang="ru-RU" sz="2000" b="1" dirty="0"/>
            <a:t>Неразвитость </a:t>
          </a:r>
          <a:r>
            <a:rPr lang="ru-RU" sz="2000" b="0" dirty="0"/>
            <a:t>рынка </a:t>
          </a:r>
          <a:r>
            <a:rPr lang="ru-RU" sz="2000" b="0" u="sng" dirty="0"/>
            <a:t>инноваций</a:t>
          </a:r>
          <a:r>
            <a:rPr lang="ru-RU" sz="2000" b="0" dirty="0"/>
            <a:t> и систем их корпоративной коммерциализации</a:t>
          </a:r>
        </a:p>
      </dgm:t>
    </dgm:pt>
    <dgm:pt modelId="{B93F7041-6C31-4BB0-9D8B-409FEC0EAF91}" type="parTrans" cxnId="{B32056C5-E5EE-46AA-8847-0087CEA88CE4}">
      <dgm:prSet/>
      <dgm:spPr/>
      <dgm:t>
        <a:bodyPr/>
        <a:lstStyle/>
        <a:p>
          <a:endParaRPr lang="ru-RU" sz="2400"/>
        </a:p>
      </dgm:t>
    </dgm:pt>
    <dgm:pt modelId="{A123F3E9-C158-4259-814B-6678852378EC}" type="sibTrans" cxnId="{B32056C5-E5EE-46AA-8847-0087CEA88CE4}">
      <dgm:prSet/>
      <dgm:spPr/>
      <dgm:t>
        <a:bodyPr/>
        <a:lstStyle/>
        <a:p>
          <a:endParaRPr lang="ru-RU" sz="2400"/>
        </a:p>
      </dgm:t>
    </dgm:pt>
    <dgm:pt modelId="{7A3CBD86-EC6C-44AA-AC22-9A58BCB2D646}" type="pres">
      <dgm:prSet presAssocID="{1FABCF35-8B55-41F9-A19A-CC8A6BFA4937}" presName="linear" presStyleCnt="0">
        <dgm:presLayoutVars>
          <dgm:animLvl val="lvl"/>
          <dgm:resizeHandles val="exact"/>
        </dgm:presLayoutVars>
      </dgm:prSet>
      <dgm:spPr/>
    </dgm:pt>
    <dgm:pt modelId="{6AF11620-53E9-4216-8322-8C15AD02AC3E}" type="pres">
      <dgm:prSet presAssocID="{690058CA-53F6-4E55-B48E-C8BCBB9C1DB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3F93900-A884-432A-A3CF-B0C9D2C51D18}" type="pres">
      <dgm:prSet presAssocID="{E4E54D81-A837-415E-B280-07303A72DA6C}" presName="spacer" presStyleCnt="0"/>
      <dgm:spPr/>
    </dgm:pt>
    <dgm:pt modelId="{4EDF8CB9-DAAB-4C3F-BE34-79B2C9E44C97}" type="pres">
      <dgm:prSet presAssocID="{42BC15F1-4F01-45B5-92B8-AD19403A245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5DC3366-BB54-43D1-A6DF-3043291958A5}" type="pres">
      <dgm:prSet presAssocID="{2E81CB4D-8711-4A13-BCA9-B66CF5471E74}" presName="spacer" presStyleCnt="0"/>
      <dgm:spPr/>
    </dgm:pt>
    <dgm:pt modelId="{24293CD6-EE40-4870-B17C-4AA9FC2E6072}" type="pres">
      <dgm:prSet presAssocID="{CE7F8138-6D3A-4FCB-847F-17D0A138E22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B328C6D-7F2B-478A-8A1E-15CA99C62316}" type="pres">
      <dgm:prSet presAssocID="{44BC6816-1CD1-490A-BBB4-55516309EBD4}" presName="spacer" presStyleCnt="0"/>
      <dgm:spPr/>
    </dgm:pt>
    <dgm:pt modelId="{B9546810-9D29-49B4-BBC5-EB7D7F7C766E}" type="pres">
      <dgm:prSet presAssocID="{F37CF650-AEEF-4033-A76C-ABEB6FFB9CF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C3417A3-E8E0-472C-9E9B-5F3981368416}" type="pres">
      <dgm:prSet presAssocID="{FA76768F-62F9-4DB2-B0BD-6265849D7E22}" presName="spacer" presStyleCnt="0"/>
      <dgm:spPr/>
    </dgm:pt>
    <dgm:pt modelId="{4FD5F858-DC04-402D-9DB0-55D09846E024}" type="pres">
      <dgm:prSet presAssocID="{6A089D47-D5A0-41CB-8691-FE9B730CA6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1ADF6A5-B17C-4644-A19E-F9D00E21DFB5}" type="pres">
      <dgm:prSet presAssocID="{3D2F886D-5C3B-401C-9C2A-5EDDB0708819}" presName="spacer" presStyleCnt="0"/>
      <dgm:spPr/>
    </dgm:pt>
    <dgm:pt modelId="{9C29BA40-E425-4A82-B3A4-A53008F96D09}" type="pres">
      <dgm:prSet presAssocID="{BDE90C42-A5D4-4F2F-9B2B-0E9BEBE1FA2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A379608-C890-4A9A-90B2-E9BF8860ACC8}" type="presOf" srcId="{1FABCF35-8B55-41F9-A19A-CC8A6BFA4937}" destId="{7A3CBD86-EC6C-44AA-AC22-9A58BCB2D646}" srcOrd="0" destOrd="0" presId="urn:microsoft.com/office/officeart/2005/8/layout/vList2"/>
    <dgm:cxn modelId="{61B89240-4948-4E20-9267-BD74D9EBA5F6}" type="presOf" srcId="{690058CA-53F6-4E55-B48E-C8BCBB9C1DB9}" destId="{6AF11620-53E9-4216-8322-8C15AD02AC3E}" srcOrd="0" destOrd="0" presId="urn:microsoft.com/office/officeart/2005/8/layout/vList2"/>
    <dgm:cxn modelId="{C5974A60-2A79-4D2F-92B2-9DCD0F5C926E}" srcId="{1FABCF35-8B55-41F9-A19A-CC8A6BFA4937}" destId="{6A089D47-D5A0-41CB-8691-FE9B730CA61A}" srcOrd="4" destOrd="0" parTransId="{DDF42041-F309-4001-B9A8-13C8C3AAB288}" sibTransId="{3D2F886D-5C3B-401C-9C2A-5EDDB0708819}"/>
    <dgm:cxn modelId="{E18D6746-9508-4015-8328-A8683D85ADCF}" srcId="{1FABCF35-8B55-41F9-A19A-CC8A6BFA4937}" destId="{CE7F8138-6D3A-4FCB-847F-17D0A138E228}" srcOrd="2" destOrd="0" parTransId="{C5B303A4-59D9-4E4D-B525-40D31D68A12E}" sibTransId="{44BC6816-1CD1-490A-BBB4-55516309EBD4}"/>
    <dgm:cxn modelId="{2B597467-2D9B-4635-87D1-AD97F23A902B}" srcId="{1FABCF35-8B55-41F9-A19A-CC8A6BFA4937}" destId="{690058CA-53F6-4E55-B48E-C8BCBB9C1DB9}" srcOrd="0" destOrd="0" parTransId="{F0233BEF-B3C9-48FC-B51B-144920BEF05F}" sibTransId="{E4E54D81-A837-415E-B280-07303A72DA6C}"/>
    <dgm:cxn modelId="{E74CEA4F-3316-441A-BBF7-FD5F143AFE10}" srcId="{1FABCF35-8B55-41F9-A19A-CC8A6BFA4937}" destId="{F37CF650-AEEF-4033-A76C-ABEB6FFB9CF3}" srcOrd="3" destOrd="0" parTransId="{D7D7F9BE-DA37-44F5-B22D-31958D528F84}" sibTransId="{FA76768F-62F9-4DB2-B0BD-6265849D7E22}"/>
    <dgm:cxn modelId="{170FE28A-7869-485D-977B-7D1EE129A9A2}" type="presOf" srcId="{F37CF650-AEEF-4033-A76C-ABEB6FFB9CF3}" destId="{B9546810-9D29-49B4-BBC5-EB7D7F7C766E}" srcOrd="0" destOrd="0" presId="urn:microsoft.com/office/officeart/2005/8/layout/vList2"/>
    <dgm:cxn modelId="{9B3E94A3-43D5-4E38-A275-F9ECB586A221}" srcId="{1FABCF35-8B55-41F9-A19A-CC8A6BFA4937}" destId="{42BC15F1-4F01-45B5-92B8-AD19403A2450}" srcOrd="1" destOrd="0" parTransId="{0C3A7269-F8DC-4FD9-9915-B05F1162D467}" sibTransId="{2E81CB4D-8711-4A13-BCA9-B66CF5471E74}"/>
    <dgm:cxn modelId="{974524AF-DC39-449B-919F-26E7298F1202}" type="presOf" srcId="{42BC15F1-4F01-45B5-92B8-AD19403A2450}" destId="{4EDF8CB9-DAAB-4C3F-BE34-79B2C9E44C97}" srcOrd="0" destOrd="0" presId="urn:microsoft.com/office/officeart/2005/8/layout/vList2"/>
    <dgm:cxn modelId="{14C436BF-09E4-4166-B616-74797A1ADE56}" type="presOf" srcId="{BDE90C42-A5D4-4F2F-9B2B-0E9BEBE1FA28}" destId="{9C29BA40-E425-4A82-B3A4-A53008F96D09}" srcOrd="0" destOrd="0" presId="urn:microsoft.com/office/officeart/2005/8/layout/vList2"/>
    <dgm:cxn modelId="{B32056C5-E5EE-46AA-8847-0087CEA88CE4}" srcId="{1FABCF35-8B55-41F9-A19A-CC8A6BFA4937}" destId="{BDE90C42-A5D4-4F2F-9B2B-0E9BEBE1FA28}" srcOrd="5" destOrd="0" parTransId="{B93F7041-6C31-4BB0-9D8B-409FEC0EAF91}" sibTransId="{A123F3E9-C158-4259-814B-6678852378EC}"/>
    <dgm:cxn modelId="{948497E8-4DD0-4A3E-BA40-32CA2B41EE37}" type="presOf" srcId="{CE7F8138-6D3A-4FCB-847F-17D0A138E228}" destId="{24293CD6-EE40-4870-B17C-4AA9FC2E6072}" srcOrd="0" destOrd="0" presId="urn:microsoft.com/office/officeart/2005/8/layout/vList2"/>
    <dgm:cxn modelId="{C9A2C3EF-E2F8-48CA-BDB5-8F27DF1EF160}" type="presOf" srcId="{6A089D47-D5A0-41CB-8691-FE9B730CA61A}" destId="{4FD5F858-DC04-402D-9DB0-55D09846E024}" srcOrd="0" destOrd="0" presId="urn:microsoft.com/office/officeart/2005/8/layout/vList2"/>
    <dgm:cxn modelId="{952808FC-7587-47F3-B324-F7D0FAB693DD}" type="presParOf" srcId="{7A3CBD86-EC6C-44AA-AC22-9A58BCB2D646}" destId="{6AF11620-53E9-4216-8322-8C15AD02AC3E}" srcOrd="0" destOrd="0" presId="urn:microsoft.com/office/officeart/2005/8/layout/vList2"/>
    <dgm:cxn modelId="{31E33FAA-4BE6-493A-B4E9-AAD9BC0D1D06}" type="presParOf" srcId="{7A3CBD86-EC6C-44AA-AC22-9A58BCB2D646}" destId="{43F93900-A884-432A-A3CF-B0C9D2C51D18}" srcOrd="1" destOrd="0" presId="urn:microsoft.com/office/officeart/2005/8/layout/vList2"/>
    <dgm:cxn modelId="{778A39E6-18F6-46BE-89E6-BABA81A47B0C}" type="presParOf" srcId="{7A3CBD86-EC6C-44AA-AC22-9A58BCB2D646}" destId="{4EDF8CB9-DAAB-4C3F-BE34-79B2C9E44C97}" srcOrd="2" destOrd="0" presId="urn:microsoft.com/office/officeart/2005/8/layout/vList2"/>
    <dgm:cxn modelId="{366BF3AF-C82B-4FF3-A630-3C2CA1D99F0A}" type="presParOf" srcId="{7A3CBD86-EC6C-44AA-AC22-9A58BCB2D646}" destId="{55DC3366-BB54-43D1-A6DF-3043291958A5}" srcOrd="3" destOrd="0" presId="urn:microsoft.com/office/officeart/2005/8/layout/vList2"/>
    <dgm:cxn modelId="{87360A99-E3AE-4C96-9CFA-DDE01798C57F}" type="presParOf" srcId="{7A3CBD86-EC6C-44AA-AC22-9A58BCB2D646}" destId="{24293CD6-EE40-4870-B17C-4AA9FC2E6072}" srcOrd="4" destOrd="0" presId="urn:microsoft.com/office/officeart/2005/8/layout/vList2"/>
    <dgm:cxn modelId="{ABF47F1D-12E0-4025-85C6-FDC5275FF0B1}" type="presParOf" srcId="{7A3CBD86-EC6C-44AA-AC22-9A58BCB2D646}" destId="{EB328C6D-7F2B-478A-8A1E-15CA99C62316}" srcOrd="5" destOrd="0" presId="urn:microsoft.com/office/officeart/2005/8/layout/vList2"/>
    <dgm:cxn modelId="{99B4B1B4-BD9C-4895-A00D-77EBF3668BB4}" type="presParOf" srcId="{7A3CBD86-EC6C-44AA-AC22-9A58BCB2D646}" destId="{B9546810-9D29-49B4-BBC5-EB7D7F7C766E}" srcOrd="6" destOrd="0" presId="urn:microsoft.com/office/officeart/2005/8/layout/vList2"/>
    <dgm:cxn modelId="{A3C7FD55-A415-4660-B678-D67526BCA20E}" type="presParOf" srcId="{7A3CBD86-EC6C-44AA-AC22-9A58BCB2D646}" destId="{EC3417A3-E8E0-472C-9E9B-5F3981368416}" srcOrd="7" destOrd="0" presId="urn:microsoft.com/office/officeart/2005/8/layout/vList2"/>
    <dgm:cxn modelId="{A88E87C1-133C-48ED-B19E-AC16BFDBD48D}" type="presParOf" srcId="{7A3CBD86-EC6C-44AA-AC22-9A58BCB2D646}" destId="{4FD5F858-DC04-402D-9DB0-55D09846E024}" srcOrd="8" destOrd="0" presId="urn:microsoft.com/office/officeart/2005/8/layout/vList2"/>
    <dgm:cxn modelId="{A5E1624A-7728-451E-958E-F722FC786CC5}" type="presParOf" srcId="{7A3CBD86-EC6C-44AA-AC22-9A58BCB2D646}" destId="{61ADF6A5-B17C-4644-A19E-F9D00E21DFB5}" srcOrd="9" destOrd="0" presId="urn:microsoft.com/office/officeart/2005/8/layout/vList2"/>
    <dgm:cxn modelId="{256E00A1-0249-4713-A7DD-0910EE42A7DA}" type="presParOf" srcId="{7A3CBD86-EC6C-44AA-AC22-9A58BCB2D646}" destId="{9C29BA40-E425-4A82-B3A4-A53008F96D0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16878-7F7F-4D39-8EA8-BD9D48C83585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CDBCB3-BF4A-43F5-8797-327882644A9E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Развитие </a:t>
          </a:r>
          <a:r>
            <a:rPr lang="ru-RU" sz="1600" b="1" dirty="0"/>
            <a:t>всероссийского информационного пространства </a:t>
          </a:r>
          <a:r>
            <a:rPr lang="ru-RU" sz="1600" dirty="0"/>
            <a:t>(интернет портала) для отображения информации о компетенциях бизнес-школ в области обучения и исследований (консалтинга). Расширение господдержки развития бизнес-обучения и консалтинга</a:t>
          </a:r>
        </a:p>
      </dgm:t>
    </dgm:pt>
    <dgm:pt modelId="{E0A7E527-1507-457E-B053-F20FFB2FB4C8}" type="parTrans" cxnId="{1EBE2755-7553-4BAC-9A77-E5C69EF3AE86}">
      <dgm:prSet/>
      <dgm:spPr/>
      <dgm:t>
        <a:bodyPr/>
        <a:lstStyle/>
        <a:p>
          <a:endParaRPr lang="ru-RU" sz="1600"/>
        </a:p>
      </dgm:t>
    </dgm:pt>
    <dgm:pt modelId="{F91386EE-B5E7-4273-85D7-3A3FFF5BEDB2}" type="sibTrans" cxnId="{1EBE2755-7553-4BAC-9A77-E5C69EF3AE86}">
      <dgm:prSet/>
      <dgm:spPr/>
      <dgm:t>
        <a:bodyPr/>
        <a:lstStyle/>
        <a:p>
          <a:endParaRPr lang="ru-RU" sz="1600"/>
        </a:p>
      </dgm:t>
    </dgm:pt>
    <dgm:pt modelId="{A36CEC6A-BA6D-4450-9787-92C988043F1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Создание бизнес-школами и корпорациями </a:t>
          </a:r>
          <a:r>
            <a:rPr lang="ru-RU" sz="1600" b="1" dirty="0"/>
            <a:t>совместных проектных офисов </a:t>
          </a:r>
          <a:r>
            <a:rPr lang="ru-RU" sz="1600" dirty="0"/>
            <a:t>в области научно-технического и инновационного развития для ведения ДПП, НИР и консультирования в области инновационного </a:t>
          </a:r>
          <a:r>
            <a:rPr lang="ru-RU" sz="1600" u="sng" dirty="0"/>
            <a:t>устойчивого развития</a:t>
          </a:r>
          <a:r>
            <a:rPr lang="ru-RU" sz="1600" dirty="0"/>
            <a:t>. Развитие инновационных образовательно-производственных объединений (кластеров, альянсов и т. п.)</a:t>
          </a:r>
        </a:p>
      </dgm:t>
    </dgm:pt>
    <dgm:pt modelId="{D5CEB298-CF4F-490B-B986-2C0DE258B7FA}" type="parTrans" cxnId="{A6961AAF-9B77-4370-AB4F-D7D2366E2821}">
      <dgm:prSet/>
      <dgm:spPr/>
      <dgm:t>
        <a:bodyPr/>
        <a:lstStyle/>
        <a:p>
          <a:endParaRPr lang="ru-RU" sz="1600"/>
        </a:p>
      </dgm:t>
    </dgm:pt>
    <dgm:pt modelId="{625630D7-9B24-41B2-ACD8-FCE3D3BF3CFD}" type="sibTrans" cxnId="{A6961AAF-9B77-4370-AB4F-D7D2366E2821}">
      <dgm:prSet/>
      <dgm:spPr/>
      <dgm:t>
        <a:bodyPr/>
        <a:lstStyle/>
        <a:p>
          <a:endParaRPr lang="ru-RU" sz="1600"/>
        </a:p>
      </dgm:t>
    </dgm:pt>
    <dgm:pt modelId="{37C4A26A-0E9E-406A-9F81-1AA1C8F51CD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Развитие </a:t>
          </a:r>
          <a:r>
            <a:rPr lang="ru-RU" sz="1600" b="1" dirty="0"/>
            <a:t>сетевых форм бизнес-обучения </a:t>
          </a:r>
          <a:r>
            <a:rPr lang="ru-RU" sz="1600" dirty="0"/>
            <a:t>для подготовки системных менеджеров и специалистов </a:t>
          </a:r>
          <a:r>
            <a:rPr lang="ru-RU" sz="1600" u="sng" dirty="0"/>
            <a:t>в области устойчивого инновационного развития корпораций</a:t>
          </a:r>
          <a:r>
            <a:rPr lang="ru-RU" sz="1600" dirty="0"/>
            <a:t> (в т.ч. по экономико-управленческим, производственным, социальным и экологическим тематикам)</a:t>
          </a:r>
        </a:p>
      </dgm:t>
    </dgm:pt>
    <dgm:pt modelId="{5D018D22-2625-439A-BF90-4B3762591028}" type="parTrans" cxnId="{7F1CA05E-5917-4DD4-8083-B69FA833B577}">
      <dgm:prSet/>
      <dgm:spPr/>
      <dgm:t>
        <a:bodyPr/>
        <a:lstStyle/>
        <a:p>
          <a:endParaRPr lang="ru-RU" sz="1600"/>
        </a:p>
      </dgm:t>
    </dgm:pt>
    <dgm:pt modelId="{457B460D-76B3-4D45-B955-A9EE48C5F4F2}" type="sibTrans" cxnId="{7F1CA05E-5917-4DD4-8083-B69FA833B577}">
      <dgm:prSet/>
      <dgm:spPr/>
      <dgm:t>
        <a:bodyPr/>
        <a:lstStyle/>
        <a:p>
          <a:endParaRPr lang="ru-RU" sz="1600"/>
        </a:p>
      </dgm:t>
    </dgm:pt>
    <dgm:pt modelId="{6852D7F1-0465-4CB4-A64F-18249CA59DF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Разработка и реализация </a:t>
          </a:r>
          <a:r>
            <a:rPr lang="ru-RU" sz="1600" b="1" dirty="0"/>
            <a:t>акселерационных программ совместно с корпоративными заказчиками и </a:t>
          </a:r>
          <a:r>
            <a:rPr lang="ru-RU" sz="1600" dirty="0"/>
            <a:t>их партнерами (поставщиками, потребителями), в том числе в области инновационного </a:t>
          </a:r>
          <a:r>
            <a:rPr lang="ru-RU" sz="1600" u="sng" dirty="0"/>
            <a:t>устойчивого развития </a:t>
          </a:r>
        </a:p>
      </dgm:t>
    </dgm:pt>
    <dgm:pt modelId="{0EDE2CE0-08A9-430A-8D6D-0EA61B7EE026}" type="parTrans" cxnId="{8E665BB3-CA22-4033-AAB7-65058008D359}">
      <dgm:prSet/>
      <dgm:spPr/>
      <dgm:t>
        <a:bodyPr/>
        <a:lstStyle/>
        <a:p>
          <a:endParaRPr lang="ru-RU" sz="1600"/>
        </a:p>
      </dgm:t>
    </dgm:pt>
    <dgm:pt modelId="{B5F94D84-3954-4C3A-A318-9F3BC902CE4B}" type="sibTrans" cxnId="{8E665BB3-CA22-4033-AAB7-65058008D359}">
      <dgm:prSet/>
      <dgm:spPr/>
      <dgm:t>
        <a:bodyPr/>
        <a:lstStyle/>
        <a:p>
          <a:endParaRPr lang="ru-RU" sz="1600"/>
        </a:p>
      </dgm:t>
    </dgm:pt>
    <dgm:pt modelId="{060BAC64-C295-44F5-B804-89CFF746B11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Разработка и реализация </a:t>
          </a:r>
          <a:r>
            <a:rPr lang="ru-RU" sz="1600" b="1" dirty="0"/>
            <a:t>блочных программ на принципах «обучение – консультирование – внедрение» </a:t>
          </a:r>
          <a:r>
            <a:rPr lang="ru-RU" sz="1600" dirty="0"/>
            <a:t>как для отдельных корпораций, так и для групп взаимодействующих компаний</a:t>
          </a:r>
        </a:p>
      </dgm:t>
    </dgm:pt>
    <dgm:pt modelId="{25DC9E24-0D75-438C-84EF-EB5E12266D4A}" type="parTrans" cxnId="{9CA6391C-F183-4943-BDC7-FD506D722338}">
      <dgm:prSet/>
      <dgm:spPr/>
      <dgm:t>
        <a:bodyPr/>
        <a:lstStyle/>
        <a:p>
          <a:endParaRPr lang="ru-RU" sz="1600"/>
        </a:p>
      </dgm:t>
    </dgm:pt>
    <dgm:pt modelId="{66A4E77E-FFEB-4FE5-9CE2-CEAA67EFE057}" type="sibTrans" cxnId="{9CA6391C-F183-4943-BDC7-FD506D722338}">
      <dgm:prSet/>
      <dgm:spPr/>
      <dgm:t>
        <a:bodyPr/>
        <a:lstStyle/>
        <a:p>
          <a:endParaRPr lang="ru-RU" sz="1600"/>
        </a:p>
      </dgm:t>
    </dgm:pt>
    <dgm:pt modelId="{77C7AACD-51F7-48B0-AC17-102C2EB5C4E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Разработка и реализация программ </a:t>
          </a:r>
          <a:r>
            <a:rPr lang="ru-RU" sz="1600" b="1" dirty="0"/>
            <a:t>непрерывного</a:t>
          </a:r>
          <a:r>
            <a:rPr lang="ru-RU" sz="1600" dirty="0"/>
            <a:t> системного обучения </a:t>
          </a:r>
          <a:r>
            <a:rPr lang="ru-RU" sz="1600" b="1" dirty="0"/>
            <a:t>в соответствии с концепцией жизненных циклов продуктов и инноваций</a:t>
          </a:r>
          <a:r>
            <a:rPr lang="ru-RU" sz="1600" dirty="0"/>
            <a:t> (в том числе альянсами </a:t>
          </a:r>
          <a:r>
            <a:rPr lang="ru-RU" sz="1600" u="sng" dirty="0"/>
            <a:t>бизнес-школ и технических университетов</a:t>
          </a:r>
          <a:r>
            <a:rPr lang="ru-RU" sz="1600" dirty="0"/>
            <a:t>)</a:t>
          </a:r>
        </a:p>
      </dgm:t>
    </dgm:pt>
    <dgm:pt modelId="{2DC98132-932D-4E9C-9A90-DCF4525356EE}" type="parTrans" cxnId="{34CC042F-161D-456E-A99B-C895B29821E0}">
      <dgm:prSet/>
      <dgm:spPr/>
      <dgm:t>
        <a:bodyPr/>
        <a:lstStyle/>
        <a:p>
          <a:endParaRPr lang="ru-RU" sz="1600"/>
        </a:p>
      </dgm:t>
    </dgm:pt>
    <dgm:pt modelId="{D11A28D2-1CE5-4BA8-967B-0897F3B2ED16}" type="sibTrans" cxnId="{34CC042F-161D-456E-A99B-C895B29821E0}">
      <dgm:prSet/>
      <dgm:spPr/>
      <dgm:t>
        <a:bodyPr/>
        <a:lstStyle/>
        <a:p>
          <a:endParaRPr lang="ru-RU" sz="1600"/>
        </a:p>
      </dgm:t>
    </dgm:pt>
    <dgm:pt modelId="{6AFDF410-BBD3-46E9-B517-94341993BC4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600" dirty="0"/>
            <a:t>Разработка и реализация </a:t>
          </a:r>
          <a:r>
            <a:rPr lang="ru-RU" sz="1600" b="1" dirty="0"/>
            <a:t>программ системного обучения руководителей и специалистов </a:t>
          </a:r>
          <a:r>
            <a:rPr lang="ru-RU" sz="1600" dirty="0"/>
            <a:t>различных уровней управления и функциональных служб</a:t>
          </a:r>
        </a:p>
      </dgm:t>
    </dgm:pt>
    <dgm:pt modelId="{FC422439-4DED-4F20-985A-B94B89A1C356}" type="parTrans" cxnId="{411A76B9-FE35-48A3-8D8D-E1666B9DDAF1}">
      <dgm:prSet/>
      <dgm:spPr/>
      <dgm:t>
        <a:bodyPr/>
        <a:lstStyle/>
        <a:p>
          <a:endParaRPr lang="ru-RU" sz="1600"/>
        </a:p>
      </dgm:t>
    </dgm:pt>
    <dgm:pt modelId="{F418D66C-0A48-4C7E-A2CC-48F6BEF5AECF}" type="sibTrans" cxnId="{411A76B9-FE35-48A3-8D8D-E1666B9DDAF1}">
      <dgm:prSet/>
      <dgm:spPr/>
      <dgm:t>
        <a:bodyPr/>
        <a:lstStyle/>
        <a:p>
          <a:endParaRPr lang="ru-RU" sz="1600"/>
        </a:p>
      </dgm:t>
    </dgm:pt>
    <dgm:pt modelId="{6DC06D86-83D7-4504-981F-F8015E86A90A}" type="pres">
      <dgm:prSet presAssocID="{29E16878-7F7F-4D39-8EA8-BD9D48C83585}" presName="linear" presStyleCnt="0">
        <dgm:presLayoutVars>
          <dgm:animLvl val="lvl"/>
          <dgm:resizeHandles val="exact"/>
        </dgm:presLayoutVars>
      </dgm:prSet>
      <dgm:spPr/>
    </dgm:pt>
    <dgm:pt modelId="{7105ED0D-F09F-455E-9926-34091B8EBDBB}" type="pres">
      <dgm:prSet presAssocID="{5ECDBCB3-BF4A-43F5-8797-327882644A9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E8486BF-F157-496E-9279-EDAACF770518}" type="pres">
      <dgm:prSet presAssocID="{F91386EE-B5E7-4273-85D7-3A3FFF5BEDB2}" presName="spacer" presStyleCnt="0"/>
      <dgm:spPr/>
    </dgm:pt>
    <dgm:pt modelId="{64B54943-06C8-4D05-8373-1903484688F6}" type="pres">
      <dgm:prSet presAssocID="{A36CEC6A-BA6D-4450-9787-92C988043F1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4EA5C46-FA6E-4E32-8FD3-AA21A837396E}" type="pres">
      <dgm:prSet presAssocID="{625630D7-9B24-41B2-ACD8-FCE3D3BF3CFD}" presName="spacer" presStyleCnt="0"/>
      <dgm:spPr/>
    </dgm:pt>
    <dgm:pt modelId="{A1F63A4D-3BC6-45FA-BF6D-E7A6E6D00FF6}" type="pres">
      <dgm:prSet presAssocID="{37C4A26A-0E9E-406A-9F81-1AA1C8F51CD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128B542-E9E7-4A40-8E74-E1FFC3102A35}" type="pres">
      <dgm:prSet presAssocID="{457B460D-76B3-4D45-B955-A9EE48C5F4F2}" presName="spacer" presStyleCnt="0"/>
      <dgm:spPr/>
    </dgm:pt>
    <dgm:pt modelId="{D4921B46-6F0C-4B6B-82D5-A691C58BA187}" type="pres">
      <dgm:prSet presAssocID="{6852D7F1-0465-4CB4-A64F-18249CA59DF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BC7A766-6F04-46C8-8804-7459ABDF411E}" type="pres">
      <dgm:prSet presAssocID="{B5F94D84-3954-4C3A-A318-9F3BC902CE4B}" presName="spacer" presStyleCnt="0"/>
      <dgm:spPr/>
    </dgm:pt>
    <dgm:pt modelId="{A257AF83-1979-4BE3-995F-40EBDB9390F8}" type="pres">
      <dgm:prSet presAssocID="{060BAC64-C295-44F5-B804-89CFF746B11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EA9A5AD9-80AC-489A-9931-BFCA717671F8}" type="pres">
      <dgm:prSet presAssocID="{66A4E77E-FFEB-4FE5-9CE2-CEAA67EFE057}" presName="spacer" presStyleCnt="0"/>
      <dgm:spPr/>
    </dgm:pt>
    <dgm:pt modelId="{482E6AD1-1715-4DA0-8BB9-FAA00B26E49C}" type="pres">
      <dgm:prSet presAssocID="{77C7AACD-51F7-48B0-AC17-102C2EB5C4E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18EB510-0782-4678-B5B9-72A211E49287}" type="pres">
      <dgm:prSet presAssocID="{D11A28D2-1CE5-4BA8-967B-0897F3B2ED16}" presName="spacer" presStyleCnt="0"/>
      <dgm:spPr/>
    </dgm:pt>
    <dgm:pt modelId="{5B54102B-DC18-49F1-995D-EB2DD8F2CC00}" type="pres">
      <dgm:prSet presAssocID="{6AFDF410-BBD3-46E9-B517-94341993BC4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C19A702-BAA4-47BD-9244-1E7E9CCCCA28}" type="presOf" srcId="{5ECDBCB3-BF4A-43F5-8797-327882644A9E}" destId="{7105ED0D-F09F-455E-9926-34091B8EBDBB}" srcOrd="0" destOrd="0" presId="urn:microsoft.com/office/officeart/2005/8/layout/vList2"/>
    <dgm:cxn modelId="{D3409A03-F912-4675-B00F-D64CD9CE6C2D}" type="presOf" srcId="{A36CEC6A-BA6D-4450-9787-92C988043F1F}" destId="{64B54943-06C8-4D05-8373-1903484688F6}" srcOrd="0" destOrd="0" presId="urn:microsoft.com/office/officeart/2005/8/layout/vList2"/>
    <dgm:cxn modelId="{9CA6391C-F183-4943-BDC7-FD506D722338}" srcId="{29E16878-7F7F-4D39-8EA8-BD9D48C83585}" destId="{060BAC64-C295-44F5-B804-89CFF746B114}" srcOrd="4" destOrd="0" parTransId="{25DC9E24-0D75-438C-84EF-EB5E12266D4A}" sibTransId="{66A4E77E-FFEB-4FE5-9CE2-CEAA67EFE057}"/>
    <dgm:cxn modelId="{60140125-42A1-4F5E-A847-B28D7D767522}" type="presOf" srcId="{6AFDF410-BBD3-46E9-B517-94341993BC46}" destId="{5B54102B-DC18-49F1-995D-EB2DD8F2CC00}" srcOrd="0" destOrd="0" presId="urn:microsoft.com/office/officeart/2005/8/layout/vList2"/>
    <dgm:cxn modelId="{34CC042F-161D-456E-A99B-C895B29821E0}" srcId="{29E16878-7F7F-4D39-8EA8-BD9D48C83585}" destId="{77C7AACD-51F7-48B0-AC17-102C2EB5C4EE}" srcOrd="5" destOrd="0" parTransId="{2DC98132-932D-4E9C-9A90-DCF4525356EE}" sibTransId="{D11A28D2-1CE5-4BA8-967B-0897F3B2ED16}"/>
    <dgm:cxn modelId="{D3A90C34-3796-4116-8460-D572089050A4}" type="presOf" srcId="{37C4A26A-0E9E-406A-9F81-1AA1C8F51CD6}" destId="{A1F63A4D-3BC6-45FA-BF6D-E7A6E6D00FF6}" srcOrd="0" destOrd="0" presId="urn:microsoft.com/office/officeart/2005/8/layout/vList2"/>
    <dgm:cxn modelId="{7F1CA05E-5917-4DD4-8083-B69FA833B577}" srcId="{29E16878-7F7F-4D39-8EA8-BD9D48C83585}" destId="{37C4A26A-0E9E-406A-9F81-1AA1C8F51CD6}" srcOrd="2" destOrd="0" parTransId="{5D018D22-2625-439A-BF90-4B3762591028}" sibTransId="{457B460D-76B3-4D45-B955-A9EE48C5F4F2}"/>
    <dgm:cxn modelId="{1EBE2755-7553-4BAC-9A77-E5C69EF3AE86}" srcId="{29E16878-7F7F-4D39-8EA8-BD9D48C83585}" destId="{5ECDBCB3-BF4A-43F5-8797-327882644A9E}" srcOrd="0" destOrd="0" parTransId="{E0A7E527-1507-457E-B053-F20FFB2FB4C8}" sibTransId="{F91386EE-B5E7-4273-85D7-3A3FFF5BEDB2}"/>
    <dgm:cxn modelId="{9B6EDA7A-B37C-4B90-9FE9-03F920B5D6FC}" type="presOf" srcId="{77C7AACD-51F7-48B0-AC17-102C2EB5C4EE}" destId="{482E6AD1-1715-4DA0-8BB9-FAA00B26E49C}" srcOrd="0" destOrd="0" presId="urn:microsoft.com/office/officeart/2005/8/layout/vList2"/>
    <dgm:cxn modelId="{DB275D7F-38FE-49FF-8415-58FA152AE466}" type="presOf" srcId="{6852D7F1-0465-4CB4-A64F-18249CA59DF2}" destId="{D4921B46-6F0C-4B6B-82D5-A691C58BA187}" srcOrd="0" destOrd="0" presId="urn:microsoft.com/office/officeart/2005/8/layout/vList2"/>
    <dgm:cxn modelId="{A6961AAF-9B77-4370-AB4F-D7D2366E2821}" srcId="{29E16878-7F7F-4D39-8EA8-BD9D48C83585}" destId="{A36CEC6A-BA6D-4450-9787-92C988043F1F}" srcOrd="1" destOrd="0" parTransId="{D5CEB298-CF4F-490B-B986-2C0DE258B7FA}" sibTransId="{625630D7-9B24-41B2-ACD8-FCE3D3BF3CFD}"/>
    <dgm:cxn modelId="{8E665BB3-CA22-4033-AAB7-65058008D359}" srcId="{29E16878-7F7F-4D39-8EA8-BD9D48C83585}" destId="{6852D7F1-0465-4CB4-A64F-18249CA59DF2}" srcOrd="3" destOrd="0" parTransId="{0EDE2CE0-08A9-430A-8D6D-0EA61B7EE026}" sibTransId="{B5F94D84-3954-4C3A-A318-9F3BC902CE4B}"/>
    <dgm:cxn modelId="{411A76B9-FE35-48A3-8D8D-E1666B9DDAF1}" srcId="{29E16878-7F7F-4D39-8EA8-BD9D48C83585}" destId="{6AFDF410-BBD3-46E9-B517-94341993BC46}" srcOrd="6" destOrd="0" parTransId="{FC422439-4DED-4F20-985A-B94B89A1C356}" sibTransId="{F418D66C-0A48-4C7E-A2CC-48F6BEF5AECF}"/>
    <dgm:cxn modelId="{FA41F9EF-9FF7-4261-BF67-50ED7933A2E6}" type="presOf" srcId="{29E16878-7F7F-4D39-8EA8-BD9D48C83585}" destId="{6DC06D86-83D7-4504-981F-F8015E86A90A}" srcOrd="0" destOrd="0" presId="urn:microsoft.com/office/officeart/2005/8/layout/vList2"/>
    <dgm:cxn modelId="{C8995EF3-A4B8-45FE-B3E5-4441C8CBF499}" type="presOf" srcId="{060BAC64-C295-44F5-B804-89CFF746B114}" destId="{A257AF83-1979-4BE3-995F-40EBDB9390F8}" srcOrd="0" destOrd="0" presId="urn:microsoft.com/office/officeart/2005/8/layout/vList2"/>
    <dgm:cxn modelId="{286E0358-AB54-4C52-B2DF-ED577FC1B294}" type="presParOf" srcId="{6DC06D86-83D7-4504-981F-F8015E86A90A}" destId="{7105ED0D-F09F-455E-9926-34091B8EBDBB}" srcOrd="0" destOrd="0" presId="urn:microsoft.com/office/officeart/2005/8/layout/vList2"/>
    <dgm:cxn modelId="{92D5E8DC-2FE1-43F3-AAE2-0CFC8A7C9C94}" type="presParOf" srcId="{6DC06D86-83D7-4504-981F-F8015E86A90A}" destId="{0E8486BF-F157-496E-9279-EDAACF770518}" srcOrd="1" destOrd="0" presId="urn:microsoft.com/office/officeart/2005/8/layout/vList2"/>
    <dgm:cxn modelId="{5F66E8EE-9E08-4F7A-AE7F-029EF213BD40}" type="presParOf" srcId="{6DC06D86-83D7-4504-981F-F8015E86A90A}" destId="{64B54943-06C8-4D05-8373-1903484688F6}" srcOrd="2" destOrd="0" presId="urn:microsoft.com/office/officeart/2005/8/layout/vList2"/>
    <dgm:cxn modelId="{9FF66B3B-594D-4803-A397-0C1496312AD3}" type="presParOf" srcId="{6DC06D86-83D7-4504-981F-F8015E86A90A}" destId="{94EA5C46-FA6E-4E32-8FD3-AA21A837396E}" srcOrd="3" destOrd="0" presId="urn:microsoft.com/office/officeart/2005/8/layout/vList2"/>
    <dgm:cxn modelId="{AECA850E-CF79-4F40-A058-4A47D006BDDE}" type="presParOf" srcId="{6DC06D86-83D7-4504-981F-F8015E86A90A}" destId="{A1F63A4D-3BC6-45FA-BF6D-E7A6E6D00FF6}" srcOrd="4" destOrd="0" presId="urn:microsoft.com/office/officeart/2005/8/layout/vList2"/>
    <dgm:cxn modelId="{8F6DF122-6CE8-4791-B330-BD17E521B107}" type="presParOf" srcId="{6DC06D86-83D7-4504-981F-F8015E86A90A}" destId="{E128B542-E9E7-4A40-8E74-E1FFC3102A35}" srcOrd="5" destOrd="0" presId="urn:microsoft.com/office/officeart/2005/8/layout/vList2"/>
    <dgm:cxn modelId="{AE4D53FB-CABE-4C84-B444-766523A85AA2}" type="presParOf" srcId="{6DC06D86-83D7-4504-981F-F8015E86A90A}" destId="{D4921B46-6F0C-4B6B-82D5-A691C58BA187}" srcOrd="6" destOrd="0" presId="urn:microsoft.com/office/officeart/2005/8/layout/vList2"/>
    <dgm:cxn modelId="{66F388EE-2E75-40B7-A044-C829E1C28361}" type="presParOf" srcId="{6DC06D86-83D7-4504-981F-F8015E86A90A}" destId="{7BC7A766-6F04-46C8-8804-7459ABDF411E}" srcOrd="7" destOrd="0" presId="urn:microsoft.com/office/officeart/2005/8/layout/vList2"/>
    <dgm:cxn modelId="{5E37A7F9-775E-4308-95C0-537E1F1AEE8A}" type="presParOf" srcId="{6DC06D86-83D7-4504-981F-F8015E86A90A}" destId="{A257AF83-1979-4BE3-995F-40EBDB9390F8}" srcOrd="8" destOrd="0" presId="urn:microsoft.com/office/officeart/2005/8/layout/vList2"/>
    <dgm:cxn modelId="{165E8398-A4FF-4A56-8D79-31B844EA659D}" type="presParOf" srcId="{6DC06D86-83D7-4504-981F-F8015E86A90A}" destId="{EA9A5AD9-80AC-489A-9931-BFCA717671F8}" srcOrd="9" destOrd="0" presId="urn:microsoft.com/office/officeart/2005/8/layout/vList2"/>
    <dgm:cxn modelId="{AA0D02F8-6F5A-433F-BA0B-E4DA6D7B2674}" type="presParOf" srcId="{6DC06D86-83D7-4504-981F-F8015E86A90A}" destId="{482E6AD1-1715-4DA0-8BB9-FAA00B26E49C}" srcOrd="10" destOrd="0" presId="urn:microsoft.com/office/officeart/2005/8/layout/vList2"/>
    <dgm:cxn modelId="{696DE470-4782-4057-8E1A-F8BA895B5C71}" type="presParOf" srcId="{6DC06D86-83D7-4504-981F-F8015E86A90A}" destId="{F18EB510-0782-4678-B5B9-72A211E49287}" srcOrd="11" destOrd="0" presId="urn:microsoft.com/office/officeart/2005/8/layout/vList2"/>
    <dgm:cxn modelId="{8D4CF03A-D17B-432D-AB73-72CAEABA87F5}" type="presParOf" srcId="{6DC06D86-83D7-4504-981F-F8015E86A90A}" destId="{5B54102B-DC18-49F1-995D-EB2DD8F2CC00}" srcOrd="12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11620-53E9-4216-8322-8C15AD02AC3E}">
      <dsp:nvSpPr>
        <dsp:cNvPr id="0" name=""/>
        <dsp:cNvSpPr/>
      </dsp:nvSpPr>
      <dsp:spPr>
        <a:xfrm>
          <a:off x="0" y="408"/>
          <a:ext cx="11593287" cy="888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Сопротивление </a:t>
          </a:r>
          <a:r>
            <a:rPr lang="ru-RU" sz="2000" b="0" kern="1200" dirty="0"/>
            <a:t>значительного числа руководителей корпораций нововведениям. </a:t>
          </a:r>
          <a:r>
            <a:rPr lang="ru-RU" sz="2000" b="1" kern="1200" dirty="0"/>
            <a:t>Недоверие </a:t>
          </a:r>
          <a:r>
            <a:rPr lang="ru-RU" sz="2000" b="0" kern="1200" dirty="0"/>
            <a:t>к бизнес-школам вследствие неорганизованности рынка ДПО и присутствия на нем «бракоделов»</a:t>
          </a:r>
        </a:p>
      </dsp:txBody>
      <dsp:txXfrm>
        <a:off x="43351" y="43759"/>
        <a:ext cx="11506585" cy="801355"/>
      </dsp:txXfrm>
    </dsp:sp>
    <dsp:sp modelId="{4EDF8CB9-DAAB-4C3F-BE34-79B2C9E44C97}">
      <dsp:nvSpPr>
        <dsp:cNvPr id="0" name=""/>
        <dsp:cNvSpPr/>
      </dsp:nvSpPr>
      <dsp:spPr>
        <a:xfrm>
          <a:off x="0" y="902753"/>
          <a:ext cx="11593287" cy="888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Ограниченность</a:t>
          </a:r>
          <a:r>
            <a:rPr lang="ru-RU" sz="2000" kern="1200" dirty="0"/>
            <a:t> состава высококвалифицированных экспертов-консультантов бизнес-школ (главным образом в связи с недочетами управления высшим и дополнительным образованием в постперестроечный период )</a:t>
          </a:r>
        </a:p>
      </dsp:txBody>
      <dsp:txXfrm>
        <a:off x="43351" y="946104"/>
        <a:ext cx="11506585" cy="801355"/>
      </dsp:txXfrm>
    </dsp:sp>
    <dsp:sp modelId="{24293CD6-EE40-4870-B17C-4AA9FC2E6072}">
      <dsp:nvSpPr>
        <dsp:cNvPr id="0" name=""/>
        <dsp:cNvSpPr/>
      </dsp:nvSpPr>
      <dsp:spPr>
        <a:xfrm>
          <a:off x="0" y="1805098"/>
          <a:ext cx="11593287" cy="888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Разобщенность бизнес-школ, их </a:t>
          </a:r>
          <a:r>
            <a:rPr lang="ru-RU" sz="2000" b="1" kern="1200" dirty="0"/>
            <a:t>слабое взаимодействие </a:t>
          </a:r>
          <a:r>
            <a:rPr lang="ru-RU" sz="2000" b="0" kern="1200" dirty="0"/>
            <a:t>с техническими университетами и инновационными центрами</a:t>
          </a:r>
        </a:p>
      </dsp:txBody>
      <dsp:txXfrm>
        <a:off x="43351" y="1848449"/>
        <a:ext cx="11506585" cy="801355"/>
      </dsp:txXfrm>
    </dsp:sp>
    <dsp:sp modelId="{B9546810-9D29-49B4-BBC5-EB7D7F7C766E}">
      <dsp:nvSpPr>
        <dsp:cNvPr id="0" name=""/>
        <dsp:cNvSpPr/>
      </dsp:nvSpPr>
      <dsp:spPr>
        <a:xfrm>
          <a:off x="0" y="2707443"/>
          <a:ext cx="11593287" cy="888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 </a:t>
          </a:r>
          <a:r>
            <a:rPr lang="ru-RU" sz="2000" b="1" kern="1200" dirty="0"/>
            <a:t>Недостаточная</a:t>
          </a:r>
          <a:r>
            <a:rPr lang="ru-RU" sz="2000" kern="1200" dirty="0"/>
            <a:t> государственная поддержка бизнес-образования и консалтинга в части популяризации идей и механизмов </a:t>
          </a:r>
          <a:r>
            <a:rPr lang="ru-RU" sz="2000" u="sng" kern="1200" dirty="0"/>
            <a:t>устойчивого развития, прогрессивных форм ведения корпоративного бизнеса</a:t>
          </a:r>
        </a:p>
      </dsp:txBody>
      <dsp:txXfrm>
        <a:off x="43351" y="2750794"/>
        <a:ext cx="11506585" cy="801355"/>
      </dsp:txXfrm>
    </dsp:sp>
    <dsp:sp modelId="{4FD5F858-DC04-402D-9DB0-55D09846E024}">
      <dsp:nvSpPr>
        <dsp:cNvPr id="0" name=""/>
        <dsp:cNvSpPr/>
      </dsp:nvSpPr>
      <dsp:spPr>
        <a:xfrm>
          <a:off x="0" y="3609788"/>
          <a:ext cx="11593287" cy="888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Слабая заинтересованность </a:t>
          </a:r>
          <a:r>
            <a:rPr lang="ru-RU" sz="2000" kern="1200" dirty="0"/>
            <a:t>значительного числа сотрудников корпораций в приобретении </a:t>
          </a:r>
          <a:r>
            <a:rPr lang="ru-RU" sz="2000" u="sng" kern="1200" dirty="0"/>
            <a:t>знаний и развитии компетенций</a:t>
          </a:r>
          <a:r>
            <a:rPr lang="ru-RU" sz="2000" kern="1200" dirty="0"/>
            <a:t> (в том числе вследствие неэффективных систем оценки и оплаты их труда)</a:t>
          </a:r>
        </a:p>
      </dsp:txBody>
      <dsp:txXfrm>
        <a:off x="43351" y="3653139"/>
        <a:ext cx="11506585" cy="801355"/>
      </dsp:txXfrm>
    </dsp:sp>
    <dsp:sp modelId="{9C29BA40-E425-4A82-B3A4-A53008F96D09}">
      <dsp:nvSpPr>
        <dsp:cNvPr id="0" name=""/>
        <dsp:cNvSpPr/>
      </dsp:nvSpPr>
      <dsp:spPr>
        <a:xfrm>
          <a:off x="0" y="4512133"/>
          <a:ext cx="11593287" cy="88805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Неразвитость </a:t>
          </a:r>
          <a:r>
            <a:rPr lang="ru-RU" sz="2000" b="0" kern="1200" dirty="0"/>
            <a:t>рынка </a:t>
          </a:r>
          <a:r>
            <a:rPr lang="ru-RU" sz="2000" b="0" u="sng" kern="1200" dirty="0"/>
            <a:t>инноваций</a:t>
          </a:r>
          <a:r>
            <a:rPr lang="ru-RU" sz="2000" b="0" kern="1200" dirty="0"/>
            <a:t> и систем их корпоративной коммерциализации</a:t>
          </a:r>
        </a:p>
      </dsp:txBody>
      <dsp:txXfrm>
        <a:off x="43351" y="4555484"/>
        <a:ext cx="11506585" cy="801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5ED0D-F09F-455E-9926-34091B8EBDBB}">
      <dsp:nvSpPr>
        <dsp:cNvPr id="0" name=""/>
        <dsp:cNvSpPr/>
      </dsp:nvSpPr>
      <dsp:spPr>
        <a:xfrm>
          <a:off x="0" y="2667"/>
          <a:ext cx="11521280" cy="758626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</a:t>
          </a:r>
          <a:r>
            <a:rPr lang="ru-RU" sz="1600" b="1" kern="1200" dirty="0"/>
            <a:t>всероссийского информационного пространства </a:t>
          </a:r>
          <a:r>
            <a:rPr lang="ru-RU" sz="1600" kern="1200" dirty="0"/>
            <a:t>(интернет портала) для отображения информации о компетенциях бизнес-школ в области обучения и исследований (консалтинга). Расширение господдержки развития бизнес-обучения и консалтинга</a:t>
          </a:r>
        </a:p>
      </dsp:txBody>
      <dsp:txXfrm>
        <a:off x="37033" y="39700"/>
        <a:ext cx="11447214" cy="684560"/>
      </dsp:txXfrm>
    </dsp:sp>
    <dsp:sp modelId="{64B54943-06C8-4D05-8373-1903484688F6}">
      <dsp:nvSpPr>
        <dsp:cNvPr id="0" name=""/>
        <dsp:cNvSpPr/>
      </dsp:nvSpPr>
      <dsp:spPr>
        <a:xfrm>
          <a:off x="0" y="775440"/>
          <a:ext cx="11521280" cy="75862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бизнес-школами и корпорациями </a:t>
          </a:r>
          <a:r>
            <a:rPr lang="ru-RU" sz="1600" b="1" kern="1200" dirty="0"/>
            <a:t>совместных проектных офисов </a:t>
          </a:r>
          <a:r>
            <a:rPr lang="ru-RU" sz="1600" kern="1200" dirty="0"/>
            <a:t>в области научно-технического и инновационного развития для ведения ДПП, НИР и консультирования в области инновационного </a:t>
          </a:r>
          <a:r>
            <a:rPr lang="ru-RU" sz="1600" u="sng" kern="1200" dirty="0"/>
            <a:t>устойчивого развития</a:t>
          </a:r>
          <a:r>
            <a:rPr lang="ru-RU" sz="1600" kern="1200" dirty="0"/>
            <a:t>. Развитие инновационных образовательно-производственных объединений (кластеров, альянсов и т. п.)</a:t>
          </a:r>
        </a:p>
      </dsp:txBody>
      <dsp:txXfrm>
        <a:off x="37033" y="812473"/>
        <a:ext cx="11447214" cy="684560"/>
      </dsp:txXfrm>
    </dsp:sp>
    <dsp:sp modelId="{A1F63A4D-3BC6-45FA-BF6D-E7A6E6D00FF6}">
      <dsp:nvSpPr>
        <dsp:cNvPr id="0" name=""/>
        <dsp:cNvSpPr/>
      </dsp:nvSpPr>
      <dsp:spPr>
        <a:xfrm>
          <a:off x="0" y="1548213"/>
          <a:ext cx="11521280" cy="7586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</a:t>
          </a:r>
          <a:r>
            <a:rPr lang="ru-RU" sz="1600" b="1" kern="1200" dirty="0"/>
            <a:t>сетевых форм бизнес-обучения </a:t>
          </a:r>
          <a:r>
            <a:rPr lang="ru-RU" sz="1600" kern="1200" dirty="0"/>
            <a:t>для подготовки системных менеджеров и специалистов </a:t>
          </a:r>
          <a:r>
            <a:rPr lang="ru-RU" sz="1600" u="sng" kern="1200" dirty="0"/>
            <a:t>в области устойчивого инновационного развития корпораций</a:t>
          </a:r>
          <a:r>
            <a:rPr lang="ru-RU" sz="1600" kern="1200" dirty="0"/>
            <a:t> (в т.ч. по экономико-управленческим, производственным, социальным и экологическим тематикам)</a:t>
          </a:r>
        </a:p>
      </dsp:txBody>
      <dsp:txXfrm>
        <a:off x="37033" y="1585246"/>
        <a:ext cx="11447214" cy="684560"/>
      </dsp:txXfrm>
    </dsp:sp>
    <dsp:sp modelId="{D4921B46-6F0C-4B6B-82D5-A691C58BA187}">
      <dsp:nvSpPr>
        <dsp:cNvPr id="0" name=""/>
        <dsp:cNvSpPr/>
      </dsp:nvSpPr>
      <dsp:spPr>
        <a:xfrm>
          <a:off x="0" y="2320986"/>
          <a:ext cx="11521280" cy="7586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и реализация </a:t>
          </a:r>
          <a:r>
            <a:rPr lang="ru-RU" sz="1600" b="1" kern="1200" dirty="0"/>
            <a:t>акселерационных программ совместно с корпоративными заказчиками и </a:t>
          </a:r>
          <a:r>
            <a:rPr lang="ru-RU" sz="1600" kern="1200" dirty="0"/>
            <a:t>их партнерами (поставщиками, потребителями), в том числе в области инновационного </a:t>
          </a:r>
          <a:r>
            <a:rPr lang="ru-RU" sz="1600" u="sng" kern="1200" dirty="0"/>
            <a:t>устойчивого развития </a:t>
          </a:r>
        </a:p>
      </dsp:txBody>
      <dsp:txXfrm>
        <a:off x="37033" y="2358019"/>
        <a:ext cx="11447214" cy="684560"/>
      </dsp:txXfrm>
    </dsp:sp>
    <dsp:sp modelId="{A257AF83-1979-4BE3-995F-40EBDB9390F8}">
      <dsp:nvSpPr>
        <dsp:cNvPr id="0" name=""/>
        <dsp:cNvSpPr/>
      </dsp:nvSpPr>
      <dsp:spPr>
        <a:xfrm>
          <a:off x="0" y="3093759"/>
          <a:ext cx="11521280" cy="758626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и реализация </a:t>
          </a:r>
          <a:r>
            <a:rPr lang="ru-RU" sz="1600" b="1" kern="1200" dirty="0"/>
            <a:t>блочных программ на принципах «обучение – консультирование – внедрение» </a:t>
          </a:r>
          <a:r>
            <a:rPr lang="ru-RU" sz="1600" kern="1200" dirty="0"/>
            <a:t>как для отдельных корпораций, так и для групп взаимодействующих компаний</a:t>
          </a:r>
        </a:p>
      </dsp:txBody>
      <dsp:txXfrm>
        <a:off x="37033" y="3130792"/>
        <a:ext cx="11447214" cy="684560"/>
      </dsp:txXfrm>
    </dsp:sp>
    <dsp:sp modelId="{482E6AD1-1715-4DA0-8BB9-FAA00B26E49C}">
      <dsp:nvSpPr>
        <dsp:cNvPr id="0" name=""/>
        <dsp:cNvSpPr/>
      </dsp:nvSpPr>
      <dsp:spPr>
        <a:xfrm>
          <a:off x="0" y="3866533"/>
          <a:ext cx="11521280" cy="7586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и реализация программ </a:t>
          </a:r>
          <a:r>
            <a:rPr lang="ru-RU" sz="1600" b="1" kern="1200" dirty="0"/>
            <a:t>непрерывного</a:t>
          </a:r>
          <a:r>
            <a:rPr lang="ru-RU" sz="1600" kern="1200" dirty="0"/>
            <a:t> системного обучения </a:t>
          </a:r>
          <a:r>
            <a:rPr lang="ru-RU" sz="1600" b="1" kern="1200" dirty="0"/>
            <a:t>в соответствии с концепцией жизненных циклов продуктов и инноваций</a:t>
          </a:r>
          <a:r>
            <a:rPr lang="ru-RU" sz="1600" kern="1200" dirty="0"/>
            <a:t> (в том числе альянсами </a:t>
          </a:r>
          <a:r>
            <a:rPr lang="ru-RU" sz="1600" u="sng" kern="1200" dirty="0"/>
            <a:t>бизнес-школ и технических университетов</a:t>
          </a:r>
          <a:r>
            <a:rPr lang="ru-RU" sz="1600" kern="1200" dirty="0"/>
            <a:t>)</a:t>
          </a:r>
        </a:p>
      </dsp:txBody>
      <dsp:txXfrm>
        <a:off x="37033" y="3903566"/>
        <a:ext cx="11447214" cy="684560"/>
      </dsp:txXfrm>
    </dsp:sp>
    <dsp:sp modelId="{5B54102B-DC18-49F1-995D-EB2DD8F2CC00}">
      <dsp:nvSpPr>
        <dsp:cNvPr id="0" name=""/>
        <dsp:cNvSpPr/>
      </dsp:nvSpPr>
      <dsp:spPr>
        <a:xfrm>
          <a:off x="0" y="4639306"/>
          <a:ext cx="11521280" cy="758626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Разработка и реализация </a:t>
          </a:r>
          <a:r>
            <a:rPr lang="ru-RU" sz="1600" b="1" kern="1200" dirty="0"/>
            <a:t>программ системного обучения руководителей и специалистов </a:t>
          </a:r>
          <a:r>
            <a:rPr lang="ru-RU" sz="1600" kern="1200" dirty="0"/>
            <a:t>различных уровней управления и функциональных служб</a:t>
          </a:r>
        </a:p>
      </dsp:txBody>
      <dsp:txXfrm>
        <a:off x="37033" y="4676339"/>
        <a:ext cx="11447214" cy="68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E4D30-90F3-47BA-A70A-B91F29282412}" type="datetimeFigureOut">
              <a:rPr lang="ru-RU" smtClean="0"/>
              <a:t>19.04.2021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E718A-84CF-452A-ADCA-95FA91CE7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469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8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3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8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221DB9-6D72-4560-B0EE-2217C85E7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7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221DB9-6D72-4560-B0EE-2217C85E70C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1C435-331C-4BA5-84F8-2F5BE01FF3F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64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72D189-A29F-4FD3-ACD1-650E0307B2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0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76D52-B481-429B-80A8-3F23B27285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17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CEC6CD7-7B0C-43ED-A92E-AB8698777D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7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F939-C4D6-4223-A7E8-C01C53B8FE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3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498CA-70D7-45B7-9F5E-2FFABF3238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6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E0F8C-D871-41AD-B78E-2339DD28983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23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08AE4-FEB8-4DD7-9BBC-A7E4ED8773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49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B2AB2-68DD-4FD1-AD12-2096D704FA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04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D18B0-ED8D-4DD1-96E7-EB0F754467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1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E1447-8249-48FB-BC5C-2B47A86BAAF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13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2B624-9595-4C48-B175-A13A795162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1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0" y="1"/>
            <a:ext cx="12192000" cy="6862153"/>
            <a:chOff x="0" y="0"/>
            <a:chExt cx="9144000" cy="6862153"/>
          </a:xfrm>
        </p:grpSpPr>
        <p:pic>
          <p:nvPicPr>
            <p:cNvPr id="9" name="Picture 2" descr="Z:\Закутнова Юлия\ВЭШ слайды\МВА для МПО Газпром\8.jp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9144000" cy="488177"/>
            </a:xfrm>
            <a:prstGeom prst="rect">
              <a:avLst/>
            </a:prstGeom>
            <a:noFill/>
          </p:spPr>
        </p:pic>
        <p:pic>
          <p:nvPicPr>
            <p:cNvPr id="10" name="Picture 3" descr="Z:\Закутнова Юлия\ВЭШ слайды\МВА для МПО Газпром\9.jp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6597352"/>
              <a:ext cx="9144000" cy="264801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72331" y="63813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CE75391-CB3F-4EF5-BA4E-09E87AB474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" y="81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0"/>
            <a:ext cx="2200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18"/>
          <a:stretch/>
        </p:blipFill>
        <p:spPr bwMode="auto">
          <a:xfrm>
            <a:off x="95794" y="147638"/>
            <a:ext cx="1062213" cy="68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6480175"/>
            <a:ext cx="76581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Заголовок 1"/>
          <p:cNvSpPr>
            <a:spLocks noGrp="1"/>
          </p:cNvSpPr>
          <p:nvPr>
            <p:ph type="title"/>
          </p:nvPr>
        </p:nvSpPr>
        <p:spPr>
          <a:xfrm>
            <a:off x="875420" y="2060848"/>
            <a:ext cx="10441160" cy="20748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9AC"/>
                </a:solidFill>
                <a:latin typeface="Century Gothic" pitchFamily="34" charset="0"/>
              </a:rPr>
              <a:t>Интеграция бизнес-школ и корпораций как фактор устойчивого развития инновационной экономики</a:t>
            </a:r>
            <a:endParaRPr lang="ru-RU" sz="3200" b="1" dirty="0">
              <a:latin typeface="Century Gothic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039" y="147638"/>
            <a:ext cx="3448523" cy="755532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511006" y="6208798"/>
            <a:ext cx="1169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latin typeface="Century Gothic" pitchFamily="34" charset="0"/>
              </a:rPr>
              <a:t>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80176" y="537499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Русинов В.М.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55440" y="3164438"/>
            <a:ext cx="10441160" cy="2074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ru-RU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5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321776"/>
            <a:ext cx="5040560" cy="161991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Современная конкуренция – вызов для системного развития корпораций на инновационной основе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086" y="2157714"/>
            <a:ext cx="5317107" cy="38635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err="1"/>
              <a:t>Гиперконкуренция</a:t>
            </a:r>
            <a:r>
              <a:rPr lang="ru-RU" sz="2000" dirty="0"/>
              <a:t> (многоаспектный характер, высокая динамичность, предельная агрессивность и т.п.)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Комплексное влияние научно-технических, социально-экономических, экологических и политических трендов на развитие и конкурентоспособность корпораций</a:t>
            </a:r>
          </a:p>
          <a:p>
            <a:pPr>
              <a:spcBef>
                <a:spcPts val="0"/>
              </a:spcBef>
            </a:pPr>
            <a:r>
              <a:rPr lang="ru-RU" sz="2000" dirty="0"/>
              <a:t>Ключевая роль бизнес команд в обеспечении конкурентоспособности корпораций</a:t>
            </a:r>
          </a:p>
        </p:txBody>
      </p:sp>
      <p:sp>
        <p:nvSpPr>
          <p:cNvPr id="4" name="Объект 12"/>
          <p:cNvSpPr txBox="1">
            <a:spLocks/>
          </p:cNvSpPr>
          <p:nvPr/>
        </p:nvSpPr>
        <p:spPr>
          <a:xfrm>
            <a:off x="6384032" y="2132856"/>
            <a:ext cx="5056835" cy="28554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+mn-lt"/>
              </a:rPr>
              <a:t>Формирование принципиально новых, эффективных механизмов сбалансированного развития корпораций  в области производства, экономики, социума и охраны окружающей среды, обеспечивающих достижение лидерских позиций на рынке за счет реализации соответствующих инноваций и системного развития персонала</a:t>
            </a:r>
          </a:p>
        </p:txBody>
      </p:sp>
      <p:sp>
        <p:nvSpPr>
          <p:cNvPr id="6" name="Объект 17"/>
          <p:cNvSpPr txBox="1">
            <a:spLocks/>
          </p:cNvSpPr>
          <p:nvPr/>
        </p:nvSpPr>
        <p:spPr>
          <a:xfrm>
            <a:off x="1379475" y="5625661"/>
            <a:ext cx="9433048" cy="1120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6666"/>
                </a:solidFill>
                <a:latin typeface="Garamond" panose="02020404030301010803" pitchFamily="18" charset="0"/>
              </a:rPr>
              <a:t>«Инновации – это то, что отделяет лидера рынка от аутсайдеров»</a:t>
            </a:r>
            <a:endParaRPr lang="ru-RU" sz="2000" i="1" dirty="0">
              <a:solidFill>
                <a:srgbClr val="006666"/>
              </a:solidFill>
              <a:latin typeface="Garamond" panose="02020404030301010803" pitchFamily="18" charset="0"/>
            </a:endParaRPr>
          </a:p>
          <a:p>
            <a:pPr marL="0" indent="0" algn="r">
              <a:buNone/>
            </a:pPr>
            <a:r>
              <a:rPr lang="ru-RU" sz="2000" b="1" i="1" dirty="0">
                <a:solidFill>
                  <a:srgbClr val="006666"/>
                </a:solidFill>
                <a:latin typeface="Garamond" panose="02020404030301010803" pitchFamily="18" charset="0"/>
              </a:rPr>
              <a:t>Стив Джобс</a:t>
            </a:r>
            <a:endParaRPr lang="ru-RU" sz="2000" i="1" dirty="0">
              <a:solidFill>
                <a:srgbClr val="006666"/>
              </a:solidFill>
            </a:endParaRPr>
          </a:p>
        </p:txBody>
      </p:sp>
      <p:sp>
        <p:nvSpPr>
          <p:cNvPr id="7" name="Заголовок 11"/>
          <p:cNvSpPr txBox="1">
            <a:spLocks/>
          </p:cNvSpPr>
          <p:nvPr/>
        </p:nvSpPr>
        <p:spPr>
          <a:xfrm>
            <a:off x="6312024" y="342730"/>
            <a:ext cx="5760640" cy="161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5C2483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rgbClr val="0029AC"/>
                </a:solidFill>
                <a:cs typeface="Arial" panose="020B0604020202020204" pitchFamily="34" charset="0"/>
              </a:rPr>
              <a:t>Задача обеспечения конкурентоспособности корпораций в условиях перехода к устойчивому развитию экономики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591944" y="954401"/>
            <a:ext cx="587323" cy="396570"/>
          </a:xfrm>
          <a:prstGeom prst="rightArrow">
            <a:avLst/>
          </a:prstGeom>
          <a:solidFill>
            <a:srgbClr val="006666"/>
          </a:solidFill>
          <a:ln>
            <a:solidFill>
              <a:srgbClr val="BC88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72331" y="6381329"/>
            <a:ext cx="28448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9165A-4C6F-4889-8F6D-71467D04982A}"/>
              </a:ext>
            </a:extLst>
          </p:cNvPr>
          <p:cNvSpPr txBox="1"/>
          <p:nvPr/>
        </p:nvSpPr>
        <p:spPr>
          <a:xfrm>
            <a:off x="969640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М.В.</a:t>
            </a:r>
          </a:p>
        </p:txBody>
      </p:sp>
    </p:spTree>
    <p:extLst>
      <p:ext uri="{BB962C8B-B14F-4D97-AF65-F5344CB8AC3E}">
        <p14:creationId xmlns:p14="http://schemas.microsoft.com/office/powerpoint/2010/main" val="37852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70744"/>
            <a:ext cx="12192000" cy="706232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29AC"/>
                </a:solidFill>
                <a:cs typeface="Arial" panose="020B0604020202020204" pitchFamily="34" charset="0"/>
              </a:rPr>
              <a:t>Инновации как ключевой фактор конкурентоспособности корпорации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1CAF8-5D17-4422-9464-9130D8D7838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96971" y="1138085"/>
            <a:ext cx="6231160" cy="959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46" b="1" i="1" dirty="0"/>
              <a:t>Современная конкуренция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96971" y="5052379"/>
            <a:ext cx="6231160" cy="14348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46" b="1" i="1" dirty="0"/>
              <a:t>Ключевой фактор успеха – </a:t>
            </a:r>
          </a:p>
          <a:p>
            <a:pPr algn="ctr"/>
            <a:r>
              <a:rPr lang="ru-RU" sz="1846" b="1" i="1" dirty="0"/>
              <a:t>применение модели системных инноваций </a:t>
            </a:r>
          </a:p>
          <a:p>
            <a:pPr algn="ctr"/>
            <a:r>
              <a:rPr lang="ru-RU" sz="1846" b="1" i="1" dirty="0"/>
              <a:t>на основе непрерывного развития  персонала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10191" y="2639938"/>
            <a:ext cx="2494946" cy="2019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46" b="1" i="1" dirty="0"/>
              <a:t>Уровень:</a:t>
            </a:r>
            <a:r>
              <a:rPr lang="ru-RU" sz="1846" dirty="0"/>
              <a:t> </a:t>
            </a:r>
          </a:p>
          <a:p>
            <a:pPr algn="ctr"/>
            <a:r>
              <a:rPr lang="ru-RU" sz="1846" dirty="0" err="1"/>
              <a:t>гиперконкуренция</a:t>
            </a:r>
            <a:r>
              <a:rPr lang="ru-RU" sz="1846" dirty="0"/>
              <a:t> </a:t>
            </a:r>
          </a:p>
          <a:p>
            <a:pPr algn="ctr"/>
            <a:r>
              <a:rPr lang="ru-RU" sz="1846" dirty="0"/>
              <a:t>(системность, высокая </a:t>
            </a:r>
          </a:p>
          <a:p>
            <a:pPr algn="ctr"/>
            <a:r>
              <a:rPr lang="ru-RU" sz="1846" dirty="0"/>
              <a:t>динамичность,</a:t>
            </a:r>
          </a:p>
          <a:p>
            <a:pPr algn="ctr"/>
            <a:r>
              <a:rPr lang="ru-RU" sz="1846" dirty="0"/>
              <a:t>предельная </a:t>
            </a:r>
          </a:p>
          <a:p>
            <a:pPr algn="ctr"/>
            <a:r>
              <a:rPr lang="ru-RU" sz="1846" dirty="0"/>
              <a:t>агрессивность и т.п.)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825770" y="2657697"/>
            <a:ext cx="2573562" cy="1991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846" dirty="0"/>
          </a:p>
          <a:p>
            <a:pPr algn="ctr"/>
            <a:r>
              <a:rPr lang="ru-RU" sz="1846" b="1" i="1" dirty="0"/>
              <a:t>Интегрированный</a:t>
            </a:r>
          </a:p>
          <a:p>
            <a:pPr algn="ctr"/>
            <a:r>
              <a:rPr lang="ru-RU" sz="1846" b="1" i="1" dirty="0"/>
              <a:t> комплекс средств: </a:t>
            </a:r>
          </a:p>
          <a:p>
            <a:pPr algn="ctr"/>
            <a:r>
              <a:rPr lang="ru-RU" sz="1846" dirty="0"/>
              <a:t>передовые НТР, </a:t>
            </a:r>
          </a:p>
          <a:p>
            <a:pPr algn="ctr"/>
            <a:r>
              <a:rPr lang="ru-RU" sz="1846" dirty="0"/>
              <a:t>маркетинг и цены,</a:t>
            </a:r>
          </a:p>
          <a:p>
            <a:pPr algn="ctr"/>
            <a:r>
              <a:rPr lang="ru-RU" sz="1846" dirty="0"/>
              <a:t>организационные и </a:t>
            </a:r>
          </a:p>
          <a:p>
            <a:pPr algn="ctr"/>
            <a:r>
              <a:rPr lang="ru-RU" sz="1846" dirty="0"/>
              <a:t>финансовые модели,</a:t>
            </a:r>
          </a:p>
          <a:p>
            <a:pPr algn="ctr"/>
            <a:r>
              <a:rPr lang="ru-RU" sz="1846" dirty="0"/>
              <a:t>социальные программы</a:t>
            </a:r>
          </a:p>
          <a:p>
            <a:pPr algn="ctr"/>
            <a:endParaRPr lang="ru-RU" sz="1477" dirty="0">
              <a:latin typeface="Arial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036515" y="2622179"/>
            <a:ext cx="2391511" cy="20191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846" b="1" i="1" dirty="0"/>
              <a:t>Система объектов:</a:t>
            </a:r>
          </a:p>
          <a:p>
            <a:pPr algn="ctr"/>
            <a:r>
              <a:rPr lang="ru-RU" sz="1846" dirty="0"/>
              <a:t> потребители,</a:t>
            </a:r>
          </a:p>
          <a:p>
            <a:pPr algn="ctr"/>
            <a:r>
              <a:rPr lang="ru-RU" sz="1846" dirty="0"/>
              <a:t>инвесторы,</a:t>
            </a:r>
          </a:p>
          <a:p>
            <a:pPr algn="ctr"/>
            <a:r>
              <a:rPr lang="ru-RU" sz="1846" dirty="0"/>
              <a:t>разработчики,</a:t>
            </a:r>
          </a:p>
          <a:p>
            <a:pPr algn="ctr"/>
            <a:r>
              <a:rPr lang="ru-RU" sz="1846" dirty="0"/>
              <a:t>поставщики</a:t>
            </a:r>
          </a:p>
        </p:txBody>
      </p:sp>
      <p:cxnSp>
        <p:nvCxnSpPr>
          <p:cNvPr id="21" name="Прямая со стрелкой 20"/>
          <p:cNvCxnSpPr>
            <a:stCxn id="11" idx="2"/>
            <a:endCxn id="15" idx="0"/>
          </p:cNvCxnSpPr>
          <p:nvPr/>
        </p:nvCxnSpPr>
        <p:spPr>
          <a:xfrm flipH="1">
            <a:off x="2957664" y="2097998"/>
            <a:ext cx="3154887" cy="541940"/>
          </a:xfrm>
          <a:prstGeom prst="straightConnector1">
            <a:avLst/>
          </a:prstGeom>
          <a:ln w="28575">
            <a:solidFill>
              <a:srgbClr val="00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  <a:endCxn id="18" idx="0"/>
          </p:cNvCxnSpPr>
          <p:nvPr/>
        </p:nvCxnSpPr>
        <p:spPr>
          <a:xfrm>
            <a:off x="6112551" y="2097998"/>
            <a:ext cx="3119720" cy="524181"/>
          </a:xfrm>
          <a:prstGeom prst="straightConnector1">
            <a:avLst/>
          </a:prstGeom>
          <a:ln w="28575">
            <a:solidFill>
              <a:srgbClr val="00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1" idx="2"/>
            <a:endCxn id="17" idx="0"/>
          </p:cNvCxnSpPr>
          <p:nvPr/>
        </p:nvCxnSpPr>
        <p:spPr>
          <a:xfrm>
            <a:off x="6112551" y="2097998"/>
            <a:ext cx="0" cy="559699"/>
          </a:xfrm>
          <a:prstGeom prst="straightConnector1">
            <a:avLst/>
          </a:prstGeom>
          <a:ln w="28575">
            <a:solidFill>
              <a:srgbClr val="00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  <a:stCxn id="15" idx="2"/>
            <a:endCxn id="12" idx="0"/>
          </p:cNvCxnSpPr>
          <p:nvPr/>
        </p:nvCxnSpPr>
        <p:spPr>
          <a:xfrm>
            <a:off x="2957664" y="4659065"/>
            <a:ext cx="3154887" cy="393314"/>
          </a:xfrm>
          <a:prstGeom prst="straightConnector1">
            <a:avLst/>
          </a:prstGeom>
          <a:ln w="28575">
            <a:solidFill>
              <a:srgbClr val="00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2" name="Прямая со стрелкой 8191"/>
          <p:cNvCxnSpPr>
            <a:cxnSpLocks/>
            <a:stCxn id="18" idx="2"/>
            <a:endCxn id="12" idx="0"/>
          </p:cNvCxnSpPr>
          <p:nvPr/>
        </p:nvCxnSpPr>
        <p:spPr>
          <a:xfrm flipH="1">
            <a:off x="6112551" y="4641306"/>
            <a:ext cx="3119720" cy="411073"/>
          </a:xfrm>
          <a:prstGeom prst="straightConnector1">
            <a:avLst/>
          </a:prstGeom>
          <a:ln w="28575">
            <a:solidFill>
              <a:srgbClr val="00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Двойная стрелка влево/вправо 4"/>
          <p:cNvSpPr/>
          <p:nvPr/>
        </p:nvSpPr>
        <p:spPr>
          <a:xfrm>
            <a:off x="3865858" y="3035923"/>
            <a:ext cx="4558090" cy="1027148"/>
          </a:xfrm>
          <a:prstGeom prst="leftRightArrow">
            <a:avLst/>
          </a:prstGeom>
          <a:noFill/>
          <a:ln>
            <a:solidFill>
              <a:srgbClr val="006B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B70"/>
              </a:solidFill>
            </a:endParaRPr>
          </a:p>
        </p:txBody>
      </p:sp>
      <p:cxnSp>
        <p:nvCxnSpPr>
          <p:cNvPr id="8194" name="Прямая со стрелкой 8193"/>
          <p:cNvCxnSpPr>
            <a:cxnSpLocks/>
            <a:stCxn id="17" idx="2"/>
            <a:endCxn id="12" idx="0"/>
          </p:cNvCxnSpPr>
          <p:nvPr/>
        </p:nvCxnSpPr>
        <p:spPr>
          <a:xfrm>
            <a:off x="6112551" y="4649582"/>
            <a:ext cx="0" cy="402797"/>
          </a:xfrm>
          <a:prstGeom prst="straightConnector1">
            <a:avLst/>
          </a:prstGeom>
          <a:ln w="28575">
            <a:solidFill>
              <a:srgbClr val="006B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1271473" y="2276873"/>
            <a:ext cx="9577055" cy="2880320"/>
          </a:xfrm>
          <a:prstGeom prst="ellipse">
            <a:avLst/>
          </a:prstGeom>
          <a:noFill/>
          <a:ln>
            <a:solidFill>
              <a:srgbClr val="006B7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9232E-F069-4BEB-805F-B48852BE7E74}"/>
              </a:ext>
            </a:extLst>
          </p:cNvPr>
          <p:cNvSpPr txBox="1"/>
          <p:nvPr/>
        </p:nvSpPr>
        <p:spPr>
          <a:xfrm>
            <a:off x="969640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М.В.</a:t>
            </a:r>
          </a:p>
        </p:txBody>
      </p:sp>
    </p:spTree>
    <p:extLst>
      <p:ext uri="{BB962C8B-B14F-4D97-AF65-F5344CB8AC3E}">
        <p14:creationId xmlns:p14="http://schemas.microsoft.com/office/powerpoint/2010/main" val="254979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12192000" cy="952276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  <a:defRPr/>
            </a:pPr>
            <a:r>
              <a:rPr lang="ru-RU" altLang="ru-RU" sz="2800" b="1" dirty="0">
                <a:solidFill>
                  <a:srgbClr val="0029AC"/>
                </a:solidFill>
                <a:cs typeface="Arial" panose="020B0604020202020204" pitchFamily="34" charset="0"/>
              </a:rPr>
              <a:t>Инновационная </a:t>
            </a:r>
            <a:r>
              <a:rPr lang="ru-RU" altLang="ru-RU" sz="2800" b="1" dirty="0" err="1">
                <a:solidFill>
                  <a:srgbClr val="0029AC"/>
                </a:solidFill>
                <a:cs typeface="Arial" panose="020B0604020202020204" pitchFamily="34" charset="0"/>
              </a:rPr>
              <a:t>гиперконкуренция</a:t>
            </a:r>
            <a:r>
              <a:rPr lang="ru-RU" altLang="ru-RU" sz="2800" b="1" dirty="0">
                <a:solidFill>
                  <a:srgbClr val="0029AC"/>
                </a:solidFill>
                <a:cs typeface="Arial" panose="020B0604020202020204" pitchFamily="34" charset="0"/>
              </a:rPr>
              <a:t> и</a:t>
            </a:r>
            <a:br>
              <a:rPr lang="ru-RU" altLang="ru-RU" sz="2800" b="1" dirty="0">
                <a:solidFill>
                  <a:srgbClr val="0029AC"/>
                </a:solidFill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0029AC"/>
                </a:solidFill>
                <a:cs typeface="Arial" panose="020B0604020202020204" pitchFamily="34" charset="0"/>
              </a:rPr>
              <a:t>изменения корпоративных требований к персоналу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1CAF8-5D17-4422-9464-9130D8D7838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54293" y="1568318"/>
            <a:ext cx="6231160" cy="755956"/>
          </a:xfrm>
          <a:prstGeom prst="parallelogram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Современная конкуренция (</a:t>
            </a:r>
            <a:r>
              <a:rPr lang="ru-RU" sz="2000" b="1" dirty="0" err="1">
                <a:solidFill>
                  <a:schemeClr val="tx1"/>
                </a:solidFill>
              </a:rPr>
              <a:t>гиперконкуренция</a:t>
            </a:r>
            <a:r>
              <a:rPr lang="ru-RU" sz="20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1" name="Прямая со стрелкой 20"/>
          <p:cNvCxnSpPr>
            <a:endCxn id="3" idx="1"/>
          </p:cNvCxnSpPr>
          <p:nvPr/>
        </p:nvCxnSpPr>
        <p:spPr>
          <a:xfrm flipH="1">
            <a:off x="1734130" y="2333024"/>
            <a:ext cx="4378422" cy="779217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  <a:endCxn id="25" idx="0"/>
          </p:cNvCxnSpPr>
          <p:nvPr/>
        </p:nvCxnSpPr>
        <p:spPr>
          <a:xfrm>
            <a:off x="6112551" y="2324274"/>
            <a:ext cx="4552652" cy="792133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6" idx="1"/>
          </p:cNvCxnSpPr>
          <p:nvPr/>
        </p:nvCxnSpPr>
        <p:spPr>
          <a:xfrm flipH="1">
            <a:off x="4038812" y="2324274"/>
            <a:ext cx="2073740" cy="787965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араллелограмм 2"/>
          <p:cNvSpPr/>
          <p:nvPr/>
        </p:nvSpPr>
        <p:spPr>
          <a:xfrm>
            <a:off x="112309" y="3112241"/>
            <a:ext cx="2696400" cy="2188968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Высокий уровень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квалификации 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араллелограмм 15"/>
          <p:cNvSpPr/>
          <p:nvPr/>
        </p:nvSpPr>
        <p:spPr>
          <a:xfrm>
            <a:off x="2416991" y="3112239"/>
            <a:ext cx="2696400" cy="2188969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Владение системными компетенциями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(в т.ч. в сфере </a:t>
            </a:r>
            <a:r>
              <a:rPr lang="ru-RU" sz="1600" u="sng" dirty="0">
                <a:solidFill>
                  <a:schemeClr val="tx1"/>
                </a:solidFill>
              </a:rPr>
              <a:t>устойчивого развития</a:t>
            </a:r>
            <a:r>
              <a:rPr lang="ru-RU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9" name="Параллелограмм 18"/>
          <p:cNvSpPr/>
          <p:nvPr/>
        </p:nvSpPr>
        <p:spPr>
          <a:xfrm>
            <a:off x="4721673" y="3112239"/>
            <a:ext cx="2696400" cy="2188969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Развитые творческие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способности и инициативность</a:t>
            </a:r>
          </a:p>
        </p:txBody>
      </p:sp>
      <p:sp>
        <p:nvSpPr>
          <p:cNvPr id="20" name="Параллелограмм 19"/>
          <p:cNvSpPr/>
          <p:nvPr/>
        </p:nvSpPr>
        <p:spPr>
          <a:xfrm>
            <a:off x="7066392" y="3112239"/>
            <a:ext cx="2413984" cy="2188969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Обучаемость и способность к саморазвитию </a:t>
            </a:r>
          </a:p>
        </p:txBody>
      </p:sp>
      <p:sp>
        <p:nvSpPr>
          <p:cNvPr id="25" name="Параллелограмм 24"/>
          <p:cNvSpPr/>
          <p:nvPr/>
        </p:nvSpPr>
        <p:spPr>
          <a:xfrm>
            <a:off x="9227224" y="3116407"/>
            <a:ext cx="2875958" cy="2184802"/>
          </a:xfrm>
          <a:prstGeom prst="parallelogram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Коммуникативность и </a:t>
            </a:r>
            <a:r>
              <a:rPr lang="ru-RU" sz="1600" dirty="0" err="1">
                <a:solidFill>
                  <a:schemeClr val="tx1"/>
                </a:solidFill>
              </a:rPr>
              <a:t>неконфликтность</a:t>
            </a:r>
            <a:r>
              <a:rPr lang="ru-RU" sz="1600" dirty="0">
                <a:solidFill>
                  <a:schemeClr val="tx1"/>
                </a:solidFill>
              </a:rPr>
              <a:t>, устойчивость к стрессам</a:t>
            </a:r>
          </a:p>
        </p:txBody>
      </p:sp>
      <p:cxnSp>
        <p:nvCxnSpPr>
          <p:cNvPr id="26" name="Прямая со стрелкой 25"/>
          <p:cNvCxnSpPr>
            <a:cxnSpLocks/>
            <a:endCxn id="19" idx="1"/>
          </p:cNvCxnSpPr>
          <p:nvPr/>
        </p:nvCxnSpPr>
        <p:spPr>
          <a:xfrm>
            <a:off x="6112551" y="2324274"/>
            <a:ext cx="230943" cy="787965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endCxn id="20" idx="0"/>
          </p:cNvCxnSpPr>
          <p:nvPr/>
        </p:nvCxnSpPr>
        <p:spPr>
          <a:xfrm>
            <a:off x="6112551" y="2324274"/>
            <a:ext cx="2160833" cy="787965"/>
          </a:xfrm>
          <a:prstGeom prst="straightConnector1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65191" y="2679668"/>
            <a:ext cx="608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Требования корпораций к персоналу</a:t>
            </a:r>
          </a:p>
        </p:txBody>
      </p:sp>
      <p:sp>
        <p:nvSpPr>
          <p:cNvPr id="37" name="Rectangle 5"/>
          <p:cNvSpPr>
            <a:spLocks noChangeArrowheads="1"/>
          </p:cNvSpPr>
          <p:nvPr/>
        </p:nvSpPr>
        <p:spPr bwMode="auto">
          <a:xfrm>
            <a:off x="2954293" y="5987175"/>
            <a:ext cx="6231160" cy="538170"/>
          </a:xfrm>
          <a:prstGeom prst="parallelogram">
            <a:avLst/>
          </a:prstGeom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Бизнес-школы, Университеты (ВУЗы), </a:t>
            </a:r>
          </a:p>
        </p:txBody>
      </p:sp>
      <p:cxnSp>
        <p:nvCxnSpPr>
          <p:cNvPr id="40" name="Прямая со стрелкой 39"/>
          <p:cNvCxnSpPr>
            <a:stCxn id="37" idx="0"/>
            <a:endCxn id="3" idx="4"/>
          </p:cNvCxnSpPr>
          <p:nvPr/>
        </p:nvCxnSpPr>
        <p:spPr>
          <a:xfrm flipH="1" flipV="1">
            <a:off x="1460509" y="5301209"/>
            <a:ext cx="4609364" cy="685966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37" idx="0"/>
            <a:endCxn id="16" idx="4"/>
          </p:cNvCxnSpPr>
          <p:nvPr/>
        </p:nvCxnSpPr>
        <p:spPr>
          <a:xfrm flipH="1" flipV="1">
            <a:off x="3765191" y="5301208"/>
            <a:ext cx="2304682" cy="68596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cxnSpLocks/>
            <a:stCxn id="37" idx="1"/>
            <a:endCxn id="19" idx="3"/>
          </p:cNvCxnSpPr>
          <p:nvPr/>
        </p:nvCxnSpPr>
        <p:spPr>
          <a:xfrm flipH="1" flipV="1">
            <a:off x="5796252" y="5301208"/>
            <a:ext cx="340892" cy="68596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cxnSpLocks/>
            <a:stCxn id="37" idx="1"/>
            <a:endCxn id="20" idx="3"/>
          </p:cNvCxnSpPr>
          <p:nvPr/>
        </p:nvCxnSpPr>
        <p:spPr>
          <a:xfrm flipV="1">
            <a:off x="6137144" y="5301208"/>
            <a:ext cx="1862619" cy="685967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cxnSpLocks/>
            <a:stCxn id="37" idx="1"/>
            <a:endCxn id="25" idx="3"/>
          </p:cNvCxnSpPr>
          <p:nvPr/>
        </p:nvCxnSpPr>
        <p:spPr>
          <a:xfrm flipV="1">
            <a:off x="6137144" y="5301209"/>
            <a:ext cx="4254959" cy="685966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3492" y="5471936"/>
            <a:ext cx="914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Услуги субъектов, формирующих и развивающих компетенции персонала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8B8C64-7C63-4466-9A2A-FFA4AD2A25D6}"/>
              </a:ext>
            </a:extLst>
          </p:cNvPr>
          <p:cNvSpPr txBox="1"/>
          <p:nvPr/>
        </p:nvSpPr>
        <p:spPr>
          <a:xfrm>
            <a:off x="969640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М.В.</a:t>
            </a:r>
          </a:p>
        </p:txBody>
      </p:sp>
    </p:spTree>
    <p:extLst>
      <p:ext uri="{BB962C8B-B14F-4D97-AF65-F5344CB8AC3E}">
        <p14:creationId xmlns:p14="http://schemas.microsoft.com/office/powerpoint/2010/main" val="207050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604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9AC"/>
                </a:solidFill>
                <a:latin typeface="+mn-lt"/>
                <a:cs typeface="Arial" panose="020B0604020202020204" pitchFamily="34" charset="0"/>
              </a:rPr>
              <a:t>Проблемы рынка ДПО при переходе к устойчивому развитию экономики инновационного типа (система </a:t>
            </a:r>
            <a:r>
              <a:rPr lang="ru-RU" sz="2800" b="1" u="sng" dirty="0">
                <a:solidFill>
                  <a:srgbClr val="0029AC"/>
                </a:solidFill>
                <a:latin typeface="+mn-lt"/>
                <a:cs typeface="Arial" pitchFamily="34" charset="0"/>
              </a:rPr>
              <a:t>«Корпорации – Бизнес-школы»)</a:t>
            </a:r>
            <a:endParaRPr lang="ru-RU" sz="2800" b="1" dirty="0">
              <a:solidFill>
                <a:srgbClr val="0029A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544-5E94-4268-9CAE-D7F7A9CACF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59493" y="1398236"/>
            <a:ext cx="4150827" cy="8469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Потребность в высококвалифицированном персонале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9494" y="2435169"/>
            <a:ext cx="4150827" cy="8642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Потребность в работниках, владеющих системными компетенциями (в т.ч. в сфере </a:t>
            </a:r>
            <a:r>
              <a:rPr lang="ru-RU" sz="1600" u="sng" dirty="0"/>
              <a:t>устойчивого развития</a:t>
            </a:r>
            <a:r>
              <a:rPr lang="ru-RU" sz="1600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9495" y="3489370"/>
            <a:ext cx="4150827" cy="9317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Потребность в инициативных работниках с высоким творческим потенциалом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64422" y="4588636"/>
            <a:ext cx="4150827" cy="8642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Потребность в работниках, способных к саморазвитию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59496" y="5642837"/>
            <a:ext cx="4150827" cy="8104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Потребность в коммуникативных, неконфликтных работниках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40016" y="1363463"/>
            <a:ext cx="43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Узкая специализация портфелей ДПП, отсутствие системности ДПП для обеспечения устойчивого развития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40016" y="2204864"/>
            <a:ext cx="43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Обособленность образовательных, консалтинговых и рекрутинговых услуг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40016" y="3068960"/>
            <a:ext cx="43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Неразвитость практики преемственного (непрерывного) обучения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40016" y="4005144"/>
            <a:ext cx="43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Запаздывание в реализации ДПП по прогрессивным тематикам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40016" y="4869160"/>
            <a:ext cx="43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Недостаточность сетевых ДПП, реализуемых по модели «открытого» обучения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40016" y="5733256"/>
            <a:ext cx="4320000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Неразвитость системы аутсорсинговых услуг для корпоративных клиентов (например в области подбора персонала, экспертизы НТР)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087" y="3464937"/>
            <a:ext cx="14401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Бизнес-корпорации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704512" y="3464937"/>
            <a:ext cx="144016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Бизнес-школы</a:t>
            </a:r>
          </a:p>
        </p:txBody>
      </p:sp>
      <p:cxnSp>
        <p:nvCxnSpPr>
          <p:cNvPr id="20" name="Прямая со стрелкой 19"/>
          <p:cNvCxnSpPr>
            <a:stCxn id="18" idx="0"/>
            <a:endCxn id="5" idx="1"/>
          </p:cNvCxnSpPr>
          <p:nvPr/>
        </p:nvCxnSpPr>
        <p:spPr>
          <a:xfrm flipV="1">
            <a:off x="767167" y="1821716"/>
            <a:ext cx="792326" cy="16432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8" idx="0"/>
            <a:endCxn id="7" idx="1"/>
          </p:cNvCxnSpPr>
          <p:nvPr/>
        </p:nvCxnSpPr>
        <p:spPr>
          <a:xfrm flipV="1">
            <a:off x="767167" y="2867283"/>
            <a:ext cx="792327" cy="597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>
            <a:off x="767167" y="4113009"/>
            <a:ext cx="792326" cy="1180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8" idx="2"/>
            <a:endCxn id="9" idx="1"/>
          </p:cNvCxnSpPr>
          <p:nvPr/>
        </p:nvCxnSpPr>
        <p:spPr>
          <a:xfrm>
            <a:off x="767167" y="4113009"/>
            <a:ext cx="797255" cy="9077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8" idx="2"/>
            <a:endCxn id="10" idx="1"/>
          </p:cNvCxnSpPr>
          <p:nvPr/>
        </p:nvCxnSpPr>
        <p:spPr>
          <a:xfrm>
            <a:off x="767167" y="4113009"/>
            <a:ext cx="792329" cy="19350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Молния 28"/>
          <p:cNvSpPr/>
          <p:nvPr/>
        </p:nvSpPr>
        <p:spPr>
          <a:xfrm rot="261184">
            <a:off x="5678520" y="1594750"/>
            <a:ext cx="509839" cy="4704586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>
            <a:stCxn id="19" idx="0"/>
            <a:endCxn id="11" idx="3"/>
          </p:cNvCxnSpPr>
          <p:nvPr/>
        </p:nvCxnSpPr>
        <p:spPr>
          <a:xfrm flipH="1" flipV="1">
            <a:off x="10560016" y="1723463"/>
            <a:ext cx="864576" cy="17414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9" idx="0"/>
            <a:endCxn id="12" idx="3"/>
          </p:cNvCxnSpPr>
          <p:nvPr/>
        </p:nvCxnSpPr>
        <p:spPr>
          <a:xfrm flipH="1" flipV="1">
            <a:off x="10560016" y="2564864"/>
            <a:ext cx="864576" cy="9000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0"/>
          </p:cNvCxnSpPr>
          <p:nvPr/>
        </p:nvCxnSpPr>
        <p:spPr>
          <a:xfrm flipH="1" flipV="1">
            <a:off x="10560016" y="3184079"/>
            <a:ext cx="864576" cy="280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9" idx="2"/>
            <a:endCxn id="15" idx="3"/>
          </p:cNvCxnSpPr>
          <p:nvPr/>
        </p:nvCxnSpPr>
        <p:spPr>
          <a:xfrm flipH="1">
            <a:off x="10560016" y="4113009"/>
            <a:ext cx="864576" cy="2521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9" idx="2"/>
            <a:endCxn id="16" idx="3"/>
          </p:cNvCxnSpPr>
          <p:nvPr/>
        </p:nvCxnSpPr>
        <p:spPr>
          <a:xfrm flipH="1">
            <a:off x="10560016" y="4113009"/>
            <a:ext cx="864576" cy="11161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9" idx="2"/>
            <a:endCxn id="17" idx="3"/>
          </p:cNvCxnSpPr>
          <p:nvPr/>
        </p:nvCxnSpPr>
        <p:spPr>
          <a:xfrm flipH="1">
            <a:off x="10560016" y="4113009"/>
            <a:ext cx="864576" cy="1980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696400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М.В.</a:t>
            </a:r>
          </a:p>
        </p:txBody>
      </p:sp>
    </p:spTree>
    <p:extLst>
      <p:ext uri="{BB962C8B-B14F-4D97-AF65-F5344CB8AC3E}">
        <p14:creationId xmlns:p14="http://schemas.microsoft.com/office/powerpoint/2010/main" val="269953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85010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>
                <a:solidFill>
                  <a:srgbClr val="0029AC"/>
                </a:solidFill>
                <a:latin typeface="Century Gothic" pitchFamily="34" charset="0"/>
                <a:cs typeface="Arial" pitchFamily="34" charset="0"/>
              </a:rPr>
              <a:t>Основные барьеры для развития эффективного взаимодействия бизнес-школ и корпораций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4679"/>
              </p:ext>
            </p:extLst>
          </p:nvPr>
        </p:nvGraphicFramePr>
        <p:xfrm>
          <a:off x="335360" y="1196752"/>
          <a:ext cx="115932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80376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М.В.</a:t>
            </a:r>
          </a:p>
        </p:txBody>
      </p:sp>
    </p:spTree>
    <p:extLst>
      <p:ext uri="{BB962C8B-B14F-4D97-AF65-F5344CB8AC3E}">
        <p14:creationId xmlns:p14="http://schemas.microsoft.com/office/powerpoint/2010/main" val="136908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9AC"/>
                </a:solidFill>
                <a:latin typeface="Century Gothic" pitchFamily="34" charset="0"/>
                <a:cs typeface="Arial" panose="020B0604020202020204" pitchFamily="34" charset="0"/>
              </a:rPr>
              <a:t>Актуальные задачи и решения в области совершенствования взаимодействия корпораций и бизнес-школ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944144"/>
              </p:ext>
            </p:extLst>
          </p:nvPr>
        </p:nvGraphicFramePr>
        <p:xfrm>
          <a:off x="335360" y="1196752"/>
          <a:ext cx="11521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30544-5E94-4268-9CAE-D7F7A9CACF2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78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9AC"/>
                </a:solidFill>
                <a:latin typeface="Century Gothic" pitchFamily="34" charset="0"/>
                <a:cs typeface="Arial" pitchFamily="34" charset="0"/>
              </a:rPr>
              <a:t>Контакты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3555664"/>
            <a:ext cx="5971628" cy="284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1364" y="3685749"/>
            <a:ext cx="8229600" cy="25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Высшая экономическая школа </a:t>
            </a:r>
            <a:r>
              <a:rPr lang="ru-RU" altLang="ru-RU" sz="2000" b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СПбГЭУ</a:t>
            </a:r>
            <a:endParaRPr lang="ru-RU" alt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191023, г. Санкт-Петербург,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наб. канала Грибоедова, д. 34</a:t>
            </a:r>
            <a:r>
              <a:rPr lang="ru-RU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Тел.: (812) 310-38-62, 314-01-20.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ru-RU" sz="2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E-mail: dir@hes.spb.ru</a:t>
            </a:r>
            <a:endParaRPr lang="ru-RU" altLang="ru-RU" sz="2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Сайт: </a:t>
            </a:r>
            <a:r>
              <a:rPr lang="en-US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www.hes.spb.ru</a:t>
            </a:r>
            <a:r>
              <a:rPr lang="ru-RU" altLang="ru-RU" sz="20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2200" dirty="0"/>
          </a:p>
          <a:p>
            <a:pPr algn="ctr">
              <a:buFont typeface="Arial" panose="020B0604020202020204" pitchFamily="34" charset="0"/>
              <a:buNone/>
            </a:pPr>
            <a:endParaRPr lang="ru-RU" alt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sz="20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80376" y="632914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>
                <a:solidFill>
                  <a:schemeClr val="accent4"/>
                </a:solidFill>
              </a:rPr>
              <a:t>Русинов </a:t>
            </a:r>
            <a:r>
              <a:rPr lang="ru-RU" sz="900" dirty="0">
                <a:solidFill>
                  <a:schemeClr val="accent4"/>
                </a:solidFill>
              </a:rPr>
              <a:t>В.М.</a:t>
            </a:r>
          </a:p>
          <a:p>
            <a:pPr algn="r"/>
            <a:r>
              <a:rPr lang="ru-RU" sz="900" dirty="0">
                <a:solidFill>
                  <a:schemeClr val="accent4"/>
                </a:solidFill>
              </a:rPr>
              <a:t>Русинов М.В.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71364" y="1052736"/>
            <a:ext cx="11449271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altLang="ru-RU" sz="2000" b="1" dirty="0">
                <a:latin typeface="Century Gothic" pitchFamily="34" charset="0"/>
                <a:cs typeface="Arial" panose="020B0604020202020204" pitchFamily="34" charset="0"/>
              </a:rPr>
              <a:t>Высшая экономическая школа </a:t>
            </a:r>
            <a:r>
              <a:rPr lang="ru-RU" altLang="ru-RU" sz="2000" b="1" dirty="0" err="1">
                <a:latin typeface="Century Gothic" pitchFamily="34" charset="0"/>
                <a:cs typeface="Arial" panose="020B0604020202020204" pitchFamily="34" charset="0"/>
              </a:rPr>
              <a:t>СПбГЭУ</a:t>
            </a:r>
            <a:r>
              <a:rPr lang="ru-RU" altLang="ru-RU" sz="2000" b="1" dirty="0">
                <a:latin typeface="Century Gothic" pitchFamily="34" charset="0"/>
                <a:cs typeface="Arial" panose="020B0604020202020204" pitchFamily="34" charset="0"/>
              </a:rPr>
              <a:t> – бизнес-школа нового типа, реализующая передовые методы работы, совместные проекты с другими университетами, бизнес-школами и корпоративными заказчиками.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ru-RU" altLang="ru-RU" sz="2000" b="1" dirty="0">
                <a:latin typeface="Century Gothic" pitchFamily="34" charset="0"/>
                <a:cs typeface="Arial" panose="020B0604020202020204" pitchFamily="34" charset="0"/>
              </a:rPr>
              <a:t>Приглашаем к сотрудничеству!</a:t>
            </a:r>
            <a:endParaRPr lang="ru-RU" altLang="ru-RU" sz="2000" dirty="0">
              <a:latin typeface="Century Gothic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99356" y="2770542"/>
            <a:ext cx="11449271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altLang="ru-RU" sz="2800" b="1" dirty="0">
                <a:solidFill>
                  <a:srgbClr val="C00000"/>
                </a:solidFill>
                <a:latin typeface="Century Gothic" pitchFamily="34" charset="0"/>
                <a:cs typeface="Arial" panose="020B0604020202020204" pitchFamily="34" charset="0"/>
              </a:rPr>
              <a:t>День открытых дверей – 20 мая 2021 года в 18-30</a:t>
            </a:r>
            <a:endParaRPr lang="ru-RU" altLang="ru-RU" sz="2800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55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9477</TotalTime>
  <Words>854</Words>
  <Application>Microsoft Office PowerPoint</Application>
  <PresentationFormat>Широкоэкранный</PresentationFormat>
  <Paragraphs>109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Times New Roman</vt:lpstr>
      <vt:lpstr>Verdana</vt:lpstr>
      <vt:lpstr>Тема Office</vt:lpstr>
      <vt:lpstr>Интеграция бизнес-школ и корпораций как фактор устойчивого развития инновационной экономики</vt:lpstr>
      <vt:lpstr>Современная конкуренция – вызов для системного развития корпораций на инновационной основе</vt:lpstr>
      <vt:lpstr>Инновации как ключевой фактор конкурентоспособности корпорации</vt:lpstr>
      <vt:lpstr>Инновационная гиперконкуренция и изменения корпоративных требований к персоналу</vt:lpstr>
      <vt:lpstr>Проблемы рынка ДПО при переходе к устойчивому развитию экономики инновационного типа (система «Корпорации – Бизнес-школы»)</vt:lpstr>
      <vt:lpstr>Основные барьеры для развития эффективного взаимодействия бизнес-школ и корпораций</vt:lpstr>
      <vt:lpstr>Актуальные задачи и решения в области совершенствования взаимодействия корпораций и бизнес-школ</vt:lpstr>
      <vt:lpstr>Контакты</vt:lpstr>
    </vt:vector>
  </TitlesOfParts>
  <Company>hock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Анжелика</dc:creator>
  <cp:lastModifiedBy>Папа</cp:lastModifiedBy>
  <cp:revision>445</cp:revision>
  <cp:lastPrinted>2020-02-26T13:05:09Z</cp:lastPrinted>
  <dcterms:created xsi:type="dcterms:W3CDTF">2007-08-03T12:02:26Z</dcterms:created>
  <dcterms:modified xsi:type="dcterms:W3CDTF">2021-04-19T15:20:16Z</dcterms:modified>
</cp:coreProperties>
</file>